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9" r:id="rId6"/>
    <p:sldId id="270" r:id="rId7"/>
    <p:sldId id="271" r:id="rId8"/>
    <p:sldId id="273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8CE3B-1493-48FC-B7DC-07CCDD573611}">
          <p14:sldIdLst>
            <p14:sldId id="265"/>
            <p14:sldId id="269"/>
            <p14:sldId id="270"/>
            <p14:sldId id="271"/>
            <p14:sldId id="273"/>
          </p14:sldIdLst>
        </p14:section>
        <p14:section name="Overall performance" id="{21FB7E6C-2F06-4C17-96CC-1E84D105B6B3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onora Varntoumian" initials="EV" lastIdx="1" clrIdx="0">
    <p:extLst>
      <p:ext uri="{19B8F6BF-5375-455C-9EA6-DF929625EA0E}">
        <p15:presenceInfo xmlns:p15="http://schemas.microsoft.com/office/powerpoint/2012/main" userId="Eleonora Varntoum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0C50-44FE-42DE-90DE-4C725416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353FD-8760-4D44-89E7-B1A710C6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FD4D-0EC6-468A-9FEB-5D2A8067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CF9C3-3F87-4BB9-965B-E84FF5A9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2C73-117A-4245-8A51-40DD9E83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DC71-EB25-44ED-9158-FD99378F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CEBB5-74DB-475F-BDC7-706281FE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187B-858E-4B2B-A5E2-33E55C37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C7F8F-5319-4B8B-AD06-BF1105CF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1A23F-E54E-4781-B136-2D69DD8A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7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8856A-6639-405B-B33D-EEF539439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2C57C-7907-4BC1-92AF-C96FF3ECB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C545-7697-4353-B2AD-A922FB55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4916-2129-4437-8FC2-A26B8A03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9D1F9-6EBC-4164-B7FC-B0A8875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18F0-27FA-4180-AD6C-2509D196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3649-7411-4C5F-9933-622B65D4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76B37-4C33-48CB-9391-862F39A0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D29A-0CFF-4C04-9D47-A36656C5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E47E6-DAB7-4353-8BD8-55AAD9D0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50C5-B4E6-4978-A89F-32E69BD0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7B99D-6815-44B0-9941-A2F69B770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D7F7-41D7-4CAD-A3B0-13011BE0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BECB-7B8C-49DD-8AAC-27208F01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D6C4-647B-49B2-817A-EBB99635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4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F918-C9A3-4326-8F53-30610ED7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E9E9-442A-437C-83C3-F6730B2D7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256BF-3504-4242-97DA-370FC570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FB2DF-0502-463A-8195-EE730345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09D86-6C03-4329-A9C4-49CF250F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91D27-037B-421A-ABED-901329CA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C539-E4D9-4E0C-84AB-43A34EA2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76A65-CE3E-4C17-9DE0-1D237927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16A0F-429F-4E8E-AE0C-7250AAC6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3A35F-01D7-404B-9ED1-19237F426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3F691-8BE6-4464-BAD7-70A5C04C5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D2A80-DC04-4418-AA1F-C899634C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DAE93-04D0-4AFE-BB63-8BED0993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D13AA-53A6-4E6D-9824-11D13409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D7D1-A00A-4255-AE05-F4DBAA86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42003-2262-4814-89A1-2A028596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3CFF1-028D-4700-825C-CD748F53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BDC67-6196-4C2A-BBB2-75014B24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7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770E-FD25-4E2D-A534-EDB5B95C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89F4A-BDF5-4724-A0BB-406C42CC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1E4A-FE5A-4D90-BF6B-F8EE9B53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4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F076-BDB3-4118-8536-2FB04BA1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6991-2214-4831-8F8E-C91A3811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AF5C1-616E-411B-BBC6-01CBDD6D7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A360B-F128-4591-BC2A-EDEE519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2DB55-8294-49F5-8196-115AC49B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81DF-EA38-4C65-955E-157B158E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71F2-9B46-4DF4-8530-3F4B63FB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47370-8268-44AB-835C-39198165D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CC1B-2C28-4D95-A644-D68BD9A2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FF798-64D1-432A-A310-912C0798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09A57-6D19-49A4-8C6F-ED454EE1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2D4F2-50D8-4AF7-ABF8-B41C324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8E23F-C5C1-4C6F-BA13-858E0AD9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94568-0808-447D-84CB-7386205B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AF7CF-D0C7-42F4-93C1-FE437BF91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0870-A2D5-478C-8E0D-E75D3533FD7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3A37-40C8-4881-A329-38C2714E4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A85F-1C8D-441E-9FEA-61B4DE8E1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5E68-E340-47A6-9E20-2FDAB1ABE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cancernurs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cancernurse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cancernurse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cancernurse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ncernurse.eu/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ncernurse.eu/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D4A512-6D52-496D-B364-553671CF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53" y="-10102"/>
            <a:ext cx="9853547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825365-3BDB-48FF-8233-ACACA58A5317}"/>
              </a:ext>
            </a:extLst>
          </p:cNvPr>
          <p:cNvGrpSpPr/>
          <p:nvPr/>
        </p:nvGrpSpPr>
        <p:grpSpPr>
          <a:xfrm>
            <a:off x="261257" y="168958"/>
            <a:ext cx="10479596" cy="6697047"/>
            <a:chOff x="261257" y="168958"/>
            <a:chExt cx="10479596" cy="6697047"/>
          </a:xfrm>
        </p:grpSpPr>
        <p:pic>
          <p:nvPicPr>
            <p:cNvPr id="7" name="Picture 6" descr="A picture containing object, room, clock, drawing&#10;&#10;Description automatically generated">
              <a:extLst>
                <a:ext uri="{FF2B5EF4-FFF2-40B4-BE49-F238E27FC236}">
                  <a16:creationId xmlns:a16="http://schemas.microsoft.com/office/drawing/2014/main" id="{25CE4D39-8DBF-4009-88EF-900F424F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051" y="168958"/>
              <a:ext cx="1915160" cy="1889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15591-D6A0-4A02-AB47-2D0A6FDD4432}"/>
                </a:ext>
              </a:extLst>
            </p:cNvPr>
            <p:cNvSpPr txBox="1"/>
            <p:nvPr/>
          </p:nvSpPr>
          <p:spPr>
            <a:xfrm>
              <a:off x="355456" y="2196216"/>
              <a:ext cx="40140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EONS Cancer Nursing Index 2020</a:t>
              </a:r>
            </a:p>
            <a:p>
              <a:r>
                <a:rPr lang="en-GB" sz="2000" b="1" dirty="0">
                  <a:solidFill>
                    <a:srgbClr val="7030A0"/>
                  </a:solidFill>
                </a:rPr>
                <a:t>Education and Career Development</a:t>
              </a:r>
            </a:p>
            <a:p>
              <a:endParaRPr lang="en-GB" sz="2000" b="1" dirty="0">
                <a:solidFill>
                  <a:srgbClr val="7030A0"/>
                </a:solidFill>
              </a:endParaRPr>
            </a:p>
            <a:p>
              <a:r>
                <a:rPr lang="en-GB" sz="1600" b="1" dirty="0">
                  <a:solidFill>
                    <a:srgbClr val="7030A0"/>
                  </a:solidFill>
                </a:rPr>
                <a:t>Scoring System: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D17C4-54C1-42C1-B67A-293C4FF1CADD}"/>
                </a:ext>
              </a:extLst>
            </p:cNvPr>
            <p:cNvSpPr txBox="1"/>
            <p:nvPr/>
          </p:nvSpPr>
          <p:spPr>
            <a:xfrm>
              <a:off x="261257" y="5561441"/>
              <a:ext cx="37467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All rights reserved from </a:t>
              </a:r>
            </a:p>
            <a:p>
              <a:pPr algn="ctr"/>
              <a:r>
                <a:rPr lang="en-GB" sz="1400" i="1" dirty="0"/>
                <a:t>EONS Advocacy Working Group</a:t>
              </a:r>
              <a:r>
                <a:rPr lang="en-GB" sz="1400" i="1" dirty="0">
                  <a:sym typeface="Symbol" panose="05050102010706020507" pitchFamily="18" charset="2"/>
                </a:rPr>
                <a:t> 2020</a:t>
              </a:r>
              <a:endParaRPr lang="en-GB" sz="1400" i="1" dirty="0"/>
            </a:p>
            <a:p>
              <a:pPr algn="ctr"/>
              <a:r>
                <a:rPr lang="en-GB" sz="1400" i="1" dirty="0"/>
                <a:t>Find out more: </a:t>
              </a:r>
              <a:r>
                <a:rPr lang="en-GB" sz="1400" i="1" dirty="0">
                  <a:solidFill>
                    <a:schemeClr val="accent2"/>
                  </a:solidFill>
                  <a:hlinkClick r:id="rId4"/>
                </a:rPr>
                <a:t>www.cancernurse.eu</a:t>
              </a:r>
              <a:r>
                <a:rPr lang="en-GB" sz="1400" i="1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BDA509-31FD-44B8-8184-09EADF36044E}"/>
                </a:ext>
              </a:extLst>
            </p:cNvPr>
            <p:cNvSpPr txBox="1"/>
            <p:nvPr/>
          </p:nvSpPr>
          <p:spPr>
            <a:xfrm>
              <a:off x="934426" y="5166455"/>
              <a:ext cx="2400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7030A0"/>
                  </a:solidFill>
                </a:rPr>
                <a:t>#Ε</a:t>
              </a:r>
              <a:r>
                <a:rPr lang="fr-BE" b="1" dirty="0">
                  <a:solidFill>
                    <a:srgbClr val="7030A0"/>
                  </a:solidFill>
                </a:rPr>
                <a:t>CND20Go4EQUALITY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688192-43C3-4E25-877E-61ABF6565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97" t="30884" r="74855" b="42797"/>
            <a:stretch/>
          </p:blipFill>
          <p:spPr>
            <a:xfrm>
              <a:off x="460341" y="3473513"/>
              <a:ext cx="1996184" cy="13158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2B51E3-18BF-4C4D-B154-7A4D2B774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51" t="51789" r="93637" b="42797"/>
            <a:stretch/>
          </p:blipFill>
          <p:spPr>
            <a:xfrm>
              <a:off x="9864431" y="6685359"/>
              <a:ext cx="166635" cy="17264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AC84D2-8DDE-4772-A6C8-F97212E3F52D}"/>
                </a:ext>
              </a:extLst>
            </p:cNvPr>
            <p:cNvSpPr txBox="1"/>
            <p:nvPr/>
          </p:nvSpPr>
          <p:spPr>
            <a:xfrm>
              <a:off x="9947749" y="6696728"/>
              <a:ext cx="79310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b="1" dirty="0">
                  <a:solidFill>
                    <a:srgbClr val="7E0000"/>
                  </a:solidFill>
                </a:rPr>
                <a:t>PALESTINE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77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123A41-9FA1-4D3D-AD90-433657CA87F1}"/>
              </a:ext>
            </a:extLst>
          </p:cNvPr>
          <p:cNvGrpSpPr/>
          <p:nvPr/>
        </p:nvGrpSpPr>
        <p:grpSpPr>
          <a:xfrm>
            <a:off x="130628" y="0"/>
            <a:ext cx="12061372" cy="6858000"/>
            <a:chOff x="130628" y="0"/>
            <a:chExt cx="12061372" cy="6858000"/>
          </a:xfrm>
        </p:grpSpPr>
        <p:pic>
          <p:nvPicPr>
            <p:cNvPr id="5" name="Picture 4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B46E1979-1DB9-4822-8206-FC694BD0A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453" y="0"/>
              <a:ext cx="9853547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590930-CFB5-439A-BB8B-DA4B884D24DB}"/>
                </a:ext>
              </a:extLst>
            </p:cNvPr>
            <p:cNvGrpSpPr/>
            <p:nvPr/>
          </p:nvGrpSpPr>
          <p:grpSpPr>
            <a:xfrm>
              <a:off x="130628" y="69611"/>
              <a:ext cx="10479597" cy="6695083"/>
              <a:chOff x="261257" y="168958"/>
              <a:chExt cx="10479597" cy="6695083"/>
            </a:xfrm>
          </p:grpSpPr>
          <p:pic>
            <p:nvPicPr>
              <p:cNvPr id="7" name="Picture 6" descr="A picture containing object, room, clock, drawing&#10;&#10;Description automatically generated">
                <a:extLst>
                  <a:ext uri="{FF2B5EF4-FFF2-40B4-BE49-F238E27FC236}">
                    <a16:creationId xmlns:a16="http://schemas.microsoft.com/office/drawing/2014/main" id="{25CE4D39-8DBF-4009-88EF-900F424F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051" y="168958"/>
                <a:ext cx="1915160" cy="188989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15591-D6A0-4A02-AB47-2D0A6FDD4432}"/>
                  </a:ext>
                </a:extLst>
              </p:cNvPr>
              <p:cNvSpPr txBox="1"/>
              <p:nvPr/>
            </p:nvSpPr>
            <p:spPr>
              <a:xfrm>
                <a:off x="355456" y="2196216"/>
                <a:ext cx="401403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EONS Cancer Nursing Index 2020</a:t>
                </a:r>
              </a:p>
              <a:p>
                <a:r>
                  <a:rPr lang="en-GB" sz="2000" b="1" dirty="0">
                    <a:solidFill>
                      <a:schemeClr val="accent2"/>
                    </a:solidFill>
                  </a:rPr>
                  <a:t>Patient and Occupational Safety</a:t>
                </a:r>
              </a:p>
              <a:p>
                <a:endParaRPr lang="en-GB" sz="2000" b="1" dirty="0">
                  <a:solidFill>
                    <a:srgbClr val="7030A0"/>
                  </a:solidFill>
                </a:endParaRPr>
              </a:p>
              <a:p>
                <a:r>
                  <a:rPr lang="en-GB" sz="1600" b="1" dirty="0">
                    <a:solidFill>
                      <a:schemeClr val="accent2"/>
                    </a:solidFill>
                  </a:rPr>
                  <a:t>Scoring System: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D17C4-54C1-42C1-B67A-293C4FF1CADD}"/>
                  </a:ext>
                </a:extLst>
              </p:cNvPr>
              <p:cNvSpPr txBox="1"/>
              <p:nvPr/>
            </p:nvSpPr>
            <p:spPr>
              <a:xfrm>
                <a:off x="261257" y="5561441"/>
                <a:ext cx="39188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All rights reserved from </a:t>
                </a:r>
              </a:p>
              <a:p>
                <a:pPr algn="ctr"/>
                <a:r>
                  <a:rPr lang="en-GB" sz="1400" i="1" dirty="0"/>
                  <a:t>EONS Advocacy Working Group</a:t>
                </a:r>
                <a:r>
                  <a:rPr lang="en-GB" sz="1400" i="1" dirty="0">
                    <a:sym typeface="Symbol" panose="05050102010706020507" pitchFamily="18" charset="2"/>
                  </a:rPr>
                  <a:t> 2020</a:t>
                </a:r>
                <a:endParaRPr lang="en-GB" sz="1400" i="1" dirty="0"/>
              </a:p>
              <a:p>
                <a:pPr algn="ctr"/>
                <a:r>
                  <a:rPr lang="en-GB" sz="1400" i="1" dirty="0"/>
                  <a:t>Find out more: </a:t>
                </a:r>
                <a:r>
                  <a:rPr lang="en-GB" sz="1400" i="1" dirty="0">
                    <a:solidFill>
                      <a:schemeClr val="accent2"/>
                    </a:solidFill>
                    <a:hlinkClick r:id="rId4"/>
                  </a:rPr>
                  <a:t>www.cancernurse.eu</a:t>
                </a:r>
                <a:r>
                  <a:rPr lang="en-GB" sz="1400" i="1" dirty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endParaRPr lang="en-GB" sz="14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DA509-31FD-44B8-8184-09EADF36044E}"/>
                  </a:ext>
                </a:extLst>
              </p:cNvPr>
              <p:cNvSpPr txBox="1"/>
              <p:nvPr/>
            </p:nvSpPr>
            <p:spPr>
              <a:xfrm>
                <a:off x="934426" y="5166455"/>
                <a:ext cx="2400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accent2"/>
                    </a:solidFill>
                  </a:rPr>
                  <a:t>#Ε</a:t>
                </a:r>
                <a:r>
                  <a:rPr lang="fr-BE" b="1" dirty="0">
                    <a:solidFill>
                      <a:schemeClr val="accent2"/>
                    </a:solidFill>
                  </a:rPr>
                  <a:t>CND20Go4EQUALITY</a:t>
                </a:r>
                <a:endParaRPr lang="en-GB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DF5051-022D-4563-94D7-B079EA871F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70" t="45170" r="75127" b="28299"/>
              <a:stretch/>
            </p:blipFill>
            <p:spPr>
              <a:xfrm>
                <a:off x="437978" y="3488878"/>
                <a:ext cx="1924494" cy="131726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15830-A3CE-487C-A5AD-66E33B64BE6C}"/>
                  </a:ext>
                </a:extLst>
              </p:cNvPr>
              <p:cNvSpPr txBox="1"/>
              <p:nvPr/>
            </p:nvSpPr>
            <p:spPr>
              <a:xfrm>
                <a:off x="9947750" y="6694764"/>
                <a:ext cx="7931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1" dirty="0">
                    <a:solidFill>
                      <a:srgbClr val="7E0000"/>
                    </a:solidFill>
                  </a:rPr>
                  <a:t>PALESTINE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3A5C7D7-9B27-476F-BB57-6C15324F97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541" t="60836" r="93668" b="33526"/>
              <a:stretch/>
            </p:blipFill>
            <p:spPr>
              <a:xfrm>
                <a:off x="9873254" y="6677819"/>
                <a:ext cx="148992" cy="169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171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6DBBE-11D6-461F-9698-00C99C94B903}"/>
              </a:ext>
            </a:extLst>
          </p:cNvPr>
          <p:cNvGrpSpPr/>
          <p:nvPr/>
        </p:nvGrpSpPr>
        <p:grpSpPr>
          <a:xfrm>
            <a:off x="261257" y="0"/>
            <a:ext cx="11930743" cy="6862641"/>
            <a:chOff x="261257" y="0"/>
            <a:chExt cx="11930743" cy="6862641"/>
          </a:xfrm>
        </p:grpSpPr>
        <p:pic>
          <p:nvPicPr>
            <p:cNvPr id="6" name="Picture 5" descr="A close up of a map&#10;&#10;Description automatically generated">
              <a:extLst>
                <a:ext uri="{FF2B5EF4-FFF2-40B4-BE49-F238E27FC236}">
                  <a16:creationId xmlns:a16="http://schemas.microsoft.com/office/drawing/2014/main" id="{74B96638-DE36-4959-A8AC-5FE10152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453" y="0"/>
              <a:ext cx="9853547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F4810E-5592-4869-A560-F4394A722B3D}"/>
                </a:ext>
              </a:extLst>
            </p:cNvPr>
            <p:cNvGrpSpPr/>
            <p:nvPr/>
          </p:nvGrpSpPr>
          <p:grpSpPr>
            <a:xfrm>
              <a:off x="261257" y="168958"/>
              <a:ext cx="10479597" cy="6693683"/>
              <a:chOff x="261257" y="168958"/>
              <a:chExt cx="10479597" cy="6693683"/>
            </a:xfrm>
          </p:grpSpPr>
          <p:pic>
            <p:nvPicPr>
              <p:cNvPr id="7" name="Picture 6" descr="A picture containing object, room, clock, drawing&#10;&#10;Description automatically generated">
                <a:extLst>
                  <a:ext uri="{FF2B5EF4-FFF2-40B4-BE49-F238E27FC236}">
                    <a16:creationId xmlns:a16="http://schemas.microsoft.com/office/drawing/2014/main" id="{25CE4D39-8DBF-4009-88EF-900F424F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051" y="168958"/>
                <a:ext cx="1915160" cy="188989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15591-D6A0-4A02-AB47-2D0A6FDD4432}"/>
                  </a:ext>
                </a:extLst>
              </p:cNvPr>
              <p:cNvSpPr txBox="1"/>
              <p:nvPr/>
            </p:nvSpPr>
            <p:spPr>
              <a:xfrm>
                <a:off x="355456" y="2196216"/>
                <a:ext cx="401403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EONS Cancer Nursing Index 2020</a:t>
                </a:r>
              </a:p>
              <a:p>
                <a:r>
                  <a:rPr lang="en-GB" sz="2000" b="1" dirty="0">
                    <a:solidFill>
                      <a:schemeClr val="accent1"/>
                    </a:solidFill>
                  </a:rPr>
                  <a:t>Working Conditions and Impact				</a:t>
                </a:r>
                <a:endParaRPr lang="en-GB" sz="2000" b="1" dirty="0">
                  <a:solidFill>
                    <a:srgbClr val="7030A0"/>
                  </a:solidFill>
                </a:endParaRPr>
              </a:p>
              <a:p>
                <a:r>
                  <a:rPr lang="en-GB" sz="1600" b="1" dirty="0">
                    <a:solidFill>
                      <a:schemeClr val="accent1"/>
                    </a:solidFill>
                  </a:rPr>
                  <a:t>Scoring System: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D17C4-54C1-42C1-B67A-293C4FF1CADD}"/>
                  </a:ext>
                </a:extLst>
              </p:cNvPr>
              <p:cNvSpPr txBox="1"/>
              <p:nvPr/>
            </p:nvSpPr>
            <p:spPr>
              <a:xfrm>
                <a:off x="261257" y="5561441"/>
                <a:ext cx="38908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All rights reserved from </a:t>
                </a:r>
              </a:p>
              <a:p>
                <a:pPr algn="ctr"/>
                <a:r>
                  <a:rPr lang="en-GB" sz="1400" i="1" dirty="0"/>
                  <a:t>EONS Advocacy Working Group</a:t>
                </a:r>
                <a:r>
                  <a:rPr lang="en-GB" sz="1400" i="1" dirty="0">
                    <a:sym typeface="Symbol" panose="05050102010706020507" pitchFamily="18" charset="2"/>
                  </a:rPr>
                  <a:t> 2020</a:t>
                </a:r>
                <a:endParaRPr lang="en-GB" sz="1400" i="1" dirty="0"/>
              </a:p>
              <a:p>
                <a:pPr algn="ctr"/>
                <a:r>
                  <a:rPr lang="en-GB" sz="1400" i="1" dirty="0"/>
                  <a:t>Find out more: </a:t>
                </a:r>
                <a:r>
                  <a:rPr lang="en-GB" sz="1400" i="1" dirty="0">
                    <a:solidFill>
                      <a:schemeClr val="accent2"/>
                    </a:solidFill>
                    <a:hlinkClick r:id="rId4"/>
                  </a:rPr>
                  <a:t>www.cancernurse.eu</a:t>
                </a:r>
                <a:r>
                  <a:rPr lang="en-GB" sz="1400" i="1" dirty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endParaRPr lang="en-GB" sz="14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DA509-31FD-44B8-8184-09EADF36044E}"/>
                  </a:ext>
                </a:extLst>
              </p:cNvPr>
              <p:cNvSpPr txBox="1"/>
              <p:nvPr/>
            </p:nvSpPr>
            <p:spPr>
              <a:xfrm>
                <a:off x="934426" y="5166455"/>
                <a:ext cx="2400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accent1"/>
                    </a:solidFill>
                  </a:rPr>
                  <a:t>#Ε</a:t>
                </a:r>
                <a:r>
                  <a:rPr lang="fr-BE" b="1" dirty="0">
                    <a:solidFill>
                      <a:schemeClr val="accent1"/>
                    </a:solidFill>
                  </a:rPr>
                  <a:t>CND20Go4EQUALITY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6111517-7016-4651-AF32-AEFDD76E03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61" t="44762" r="75357" b="33742"/>
              <a:stretch/>
            </p:blipFill>
            <p:spPr>
              <a:xfrm>
                <a:off x="432917" y="3534028"/>
                <a:ext cx="2024704" cy="113441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EA54A8-075D-455B-BB86-7C273E211076}"/>
                  </a:ext>
                </a:extLst>
              </p:cNvPr>
              <p:cNvSpPr txBox="1"/>
              <p:nvPr/>
            </p:nvSpPr>
            <p:spPr>
              <a:xfrm>
                <a:off x="9947750" y="6693364"/>
                <a:ext cx="7931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1" dirty="0">
                    <a:solidFill>
                      <a:srgbClr val="7E0000"/>
                    </a:solidFill>
                  </a:rPr>
                  <a:t>PALESTINE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04D4BD4-5035-4CF1-834D-8CDD3D356D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61" t="49873" r="93218" b="44115"/>
              <a:stretch/>
            </p:blipFill>
            <p:spPr>
              <a:xfrm>
                <a:off x="9844500" y="6670314"/>
                <a:ext cx="206499" cy="1876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177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F4165-DD97-4C64-8065-DF3C8BD81F4A}"/>
              </a:ext>
            </a:extLst>
          </p:cNvPr>
          <p:cNvGrpSpPr/>
          <p:nvPr/>
        </p:nvGrpSpPr>
        <p:grpSpPr>
          <a:xfrm>
            <a:off x="261257" y="0"/>
            <a:ext cx="11954762" cy="6862641"/>
            <a:chOff x="261257" y="0"/>
            <a:chExt cx="11954762" cy="6862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110D6B-4F4A-49B5-81F5-988381F2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472" y="0"/>
              <a:ext cx="9853547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0F033C-7739-4701-B8CC-F470B27D42C6}"/>
                </a:ext>
              </a:extLst>
            </p:cNvPr>
            <p:cNvGrpSpPr/>
            <p:nvPr/>
          </p:nvGrpSpPr>
          <p:grpSpPr>
            <a:xfrm>
              <a:off x="261257" y="168958"/>
              <a:ext cx="10479597" cy="6693683"/>
              <a:chOff x="261257" y="168958"/>
              <a:chExt cx="10479597" cy="6693683"/>
            </a:xfrm>
          </p:grpSpPr>
          <p:pic>
            <p:nvPicPr>
              <p:cNvPr id="7" name="Picture 6" descr="A picture containing object, room, clock, drawing&#10;&#10;Description automatically generated">
                <a:extLst>
                  <a:ext uri="{FF2B5EF4-FFF2-40B4-BE49-F238E27FC236}">
                    <a16:creationId xmlns:a16="http://schemas.microsoft.com/office/drawing/2014/main" id="{25CE4D39-8DBF-4009-88EF-900F424F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051" y="168958"/>
                <a:ext cx="1915160" cy="188989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15591-D6A0-4A02-AB47-2D0A6FDD4432}"/>
                  </a:ext>
                </a:extLst>
              </p:cNvPr>
              <p:cNvSpPr txBox="1"/>
              <p:nvPr/>
            </p:nvSpPr>
            <p:spPr>
              <a:xfrm>
                <a:off x="355456" y="2196216"/>
                <a:ext cx="401403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EONS Cancer Nursing Index 2020</a:t>
                </a:r>
              </a:p>
              <a:p>
                <a:r>
                  <a:rPr lang="en-GB" sz="2000" b="1" dirty="0">
                    <a:solidFill>
                      <a:srgbClr val="C00000"/>
                    </a:solidFill>
                  </a:rPr>
                  <a:t>Recognition</a:t>
                </a:r>
              </a:p>
              <a:p>
                <a:endParaRPr lang="en-GB" sz="2000" b="1" dirty="0">
                  <a:solidFill>
                    <a:srgbClr val="C00000"/>
                  </a:solidFill>
                </a:endParaRPr>
              </a:p>
              <a:p>
                <a:r>
                  <a:rPr lang="en-GB" sz="1600" b="1" dirty="0">
                    <a:solidFill>
                      <a:srgbClr val="C00000"/>
                    </a:solidFill>
                  </a:rPr>
                  <a:t>Scoring System: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D17C4-54C1-42C1-B67A-293C4FF1CADD}"/>
                  </a:ext>
                </a:extLst>
              </p:cNvPr>
              <p:cNvSpPr txBox="1"/>
              <p:nvPr/>
            </p:nvSpPr>
            <p:spPr>
              <a:xfrm>
                <a:off x="261257" y="5535787"/>
                <a:ext cx="38628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All rights reserved from </a:t>
                </a:r>
              </a:p>
              <a:p>
                <a:pPr algn="ctr"/>
                <a:r>
                  <a:rPr lang="en-GB" sz="1400" i="1" dirty="0"/>
                  <a:t>EONS Advocacy Working Group</a:t>
                </a:r>
                <a:r>
                  <a:rPr lang="en-GB" sz="1400" i="1" dirty="0">
                    <a:sym typeface="Symbol" panose="05050102010706020507" pitchFamily="18" charset="2"/>
                  </a:rPr>
                  <a:t> 2020</a:t>
                </a:r>
                <a:endParaRPr lang="en-GB" sz="1400" i="1" dirty="0"/>
              </a:p>
              <a:p>
                <a:pPr algn="ctr"/>
                <a:r>
                  <a:rPr lang="en-GB" sz="1400" i="1" dirty="0"/>
                  <a:t>Find out more: </a:t>
                </a:r>
                <a:r>
                  <a:rPr lang="en-GB" sz="1400" i="1" dirty="0">
                    <a:solidFill>
                      <a:schemeClr val="accent2"/>
                    </a:solidFill>
                    <a:hlinkClick r:id="rId4"/>
                  </a:rPr>
                  <a:t>www.cancernurse.eu</a:t>
                </a:r>
                <a:r>
                  <a:rPr lang="en-GB" sz="1400" i="1" dirty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endParaRPr lang="en-GB" sz="14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DA509-31FD-44B8-8184-09EADF36044E}"/>
                  </a:ext>
                </a:extLst>
              </p:cNvPr>
              <p:cNvSpPr txBox="1"/>
              <p:nvPr/>
            </p:nvSpPr>
            <p:spPr>
              <a:xfrm>
                <a:off x="934426" y="5166455"/>
                <a:ext cx="2400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#Ε</a:t>
                </a:r>
                <a:r>
                  <a:rPr lang="fr-BE" b="1" dirty="0">
                    <a:solidFill>
                      <a:srgbClr val="C00000"/>
                    </a:solidFill>
                  </a:rPr>
                  <a:t>CND20Go4EQUALITY</a:t>
                </a:r>
                <a:endParaRPr lang="en-GB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EB1BEDB-3276-455B-B0BE-ACFBA80BF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831" t="31263" r="74794" b="48205"/>
              <a:stretch/>
            </p:blipFill>
            <p:spPr>
              <a:xfrm>
                <a:off x="422274" y="3544688"/>
                <a:ext cx="2208959" cy="114019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106CBF-3517-4646-A080-37D21A86E5BC}"/>
                  </a:ext>
                </a:extLst>
              </p:cNvPr>
              <p:cNvSpPr txBox="1"/>
              <p:nvPr/>
            </p:nvSpPr>
            <p:spPr>
              <a:xfrm>
                <a:off x="9947750" y="6693364"/>
                <a:ext cx="7931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1" dirty="0">
                    <a:solidFill>
                      <a:srgbClr val="7E0000"/>
                    </a:solidFill>
                  </a:rPr>
                  <a:t>PALESTINE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9D8FA99-5637-4652-984A-FF118986CD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452" t="46862" r="93525" b="48205"/>
              <a:stretch/>
            </p:blipFill>
            <p:spPr>
              <a:xfrm>
                <a:off x="9840448" y="6691043"/>
                <a:ext cx="184421" cy="169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48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B88B0AD-15AB-434B-810B-1C5C59374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" t="45306" r="75204" b="34013"/>
          <a:stretch/>
        </p:blipFill>
        <p:spPr>
          <a:xfrm>
            <a:off x="430101" y="3551759"/>
            <a:ext cx="2118045" cy="11260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2D56B92-1270-485B-B957-B85DE019FAFB}"/>
              </a:ext>
            </a:extLst>
          </p:cNvPr>
          <p:cNvGrpSpPr/>
          <p:nvPr/>
        </p:nvGrpSpPr>
        <p:grpSpPr>
          <a:xfrm>
            <a:off x="261257" y="0"/>
            <a:ext cx="11930743" cy="6858000"/>
            <a:chOff x="261257" y="0"/>
            <a:chExt cx="11930743" cy="6858000"/>
          </a:xfrm>
        </p:grpSpPr>
        <p:pic>
          <p:nvPicPr>
            <p:cNvPr id="22" name="Picture 21" descr="A close up of a map&#10;&#10;Description automatically generated">
              <a:extLst>
                <a:ext uri="{FF2B5EF4-FFF2-40B4-BE49-F238E27FC236}">
                  <a16:creationId xmlns:a16="http://schemas.microsoft.com/office/drawing/2014/main" id="{1DFEEC2F-4214-41AE-9ADD-4972841C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453" y="0"/>
              <a:ext cx="9853547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199CA6-0970-4E84-97C4-BA75FD81ED22}"/>
                </a:ext>
              </a:extLst>
            </p:cNvPr>
            <p:cNvGrpSpPr/>
            <p:nvPr/>
          </p:nvGrpSpPr>
          <p:grpSpPr>
            <a:xfrm>
              <a:off x="261257" y="168958"/>
              <a:ext cx="10323279" cy="6689042"/>
              <a:chOff x="261257" y="168958"/>
              <a:chExt cx="10323279" cy="6689042"/>
            </a:xfrm>
          </p:grpSpPr>
          <p:pic>
            <p:nvPicPr>
              <p:cNvPr id="7" name="Picture 6" descr="A picture containing object, room, clock, drawing&#10;&#10;Description automatically generated">
                <a:extLst>
                  <a:ext uri="{FF2B5EF4-FFF2-40B4-BE49-F238E27FC236}">
                    <a16:creationId xmlns:a16="http://schemas.microsoft.com/office/drawing/2014/main" id="{25CE4D39-8DBF-4009-88EF-900F424F3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051" y="168958"/>
                <a:ext cx="1915160" cy="188989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115591-D6A0-4A02-AB47-2D0A6FDD4432}"/>
                  </a:ext>
                </a:extLst>
              </p:cNvPr>
              <p:cNvSpPr txBox="1"/>
              <p:nvPr/>
            </p:nvSpPr>
            <p:spPr>
              <a:xfrm>
                <a:off x="355456" y="2196216"/>
                <a:ext cx="401403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EONS Cancer Nursing Index 2020</a:t>
                </a:r>
              </a:p>
              <a:p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Workforce</a:t>
                </a:r>
              </a:p>
              <a:p>
                <a:endParaRPr lang="en-GB" sz="2000" b="1" dirty="0">
                  <a:solidFill>
                    <a:srgbClr val="C00000"/>
                  </a:solidFill>
                </a:endParaRPr>
              </a:p>
              <a:p>
                <a:r>
                  <a:rPr lang="en-GB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Scoring System: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D17C4-54C1-42C1-B67A-293C4FF1CADD}"/>
                  </a:ext>
                </a:extLst>
              </p:cNvPr>
              <p:cNvSpPr txBox="1"/>
              <p:nvPr/>
            </p:nvSpPr>
            <p:spPr>
              <a:xfrm>
                <a:off x="261257" y="5561441"/>
                <a:ext cx="38068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All rights reserved from </a:t>
                </a:r>
              </a:p>
              <a:p>
                <a:pPr algn="ctr"/>
                <a:r>
                  <a:rPr lang="en-GB" sz="1400" i="1" dirty="0"/>
                  <a:t>EONS Advocacy Working Group</a:t>
                </a:r>
                <a:r>
                  <a:rPr lang="en-GB" sz="1400" i="1" dirty="0">
                    <a:sym typeface="Symbol" panose="05050102010706020507" pitchFamily="18" charset="2"/>
                  </a:rPr>
                  <a:t> 2020</a:t>
                </a:r>
                <a:endParaRPr lang="en-GB" sz="1400" i="1" dirty="0"/>
              </a:p>
              <a:p>
                <a:pPr algn="ctr"/>
                <a:r>
                  <a:rPr lang="en-GB" sz="1400" i="1" dirty="0"/>
                  <a:t>Find out more: </a:t>
                </a:r>
                <a:r>
                  <a:rPr lang="en-GB" sz="1400" i="1" dirty="0">
                    <a:solidFill>
                      <a:schemeClr val="accent2"/>
                    </a:solidFill>
                    <a:hlinkClick r:id="rId5"/>
                  </a:rPr>
                  <a:t>www.cancernurse.eu</a:t>
                </a:r>
                <a:r>
                  <a:rPr lang="en-GB" sz="1400" i="1" dirty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endParaRPr lang="en-GB" sz="1400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DA509-31FD-44B8-8184-09EADF36044E}"/>
                  </a:ext>
                </a:extLst>
              </p:cNvPr>
              <p:cNvSpPr txBox="1"/>
              <p:nvPr/>
            </p:nvSpPr>
            <p:spPr>
              <a:xfrm>
                <a:off x="934426" y="5166455"/>
                <a:ext cx="2400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#Ε</a:t>
                </a:r>
                <a:r>
                  <a:rPr lang="fr-B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CND20Go4EQUALITY</a:t>
                </a:r>
                <a:endPara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8CA04F-5ED5-4E3F-A290-D473C8461C98}"/>
                  </a:ext>
                </a:extLst>
              </p:cNvPr>
              <p:cNvSpPr txBox="1"/>
              <p:nvPr/>
            </p:nvSpPr>
            <p:spPr>
              <a:xfrm>
                <a:off x="9920743" y="6688723"/>
                <a:ext cx="663793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1" dirty="0">
                    <a:solidFill>
                      <a:srgbClr val="7E0000"/>
                    </a:solidFill>
                  </a:rPr>
                  <a:t>PALESTINE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D5A156-51E2-49D3-BBA6-E80A8107D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3" t="56351" r="93752" b="39536"/>
            <a:stretch/>
          </p:blipFill>
          <p:spPr>
            <a:xfrm>
              <a:off x="9841432" y="6707724"/>
              <a:ext cx="158621" cy="131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94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4A32DC-57EF-4B54-BA9F-B2DB4AEC01D8}"/>
              </a:ext>
            </a:extLst>
          </p:cNvPr>
          <p:cNvGrpSpPr/>
          <p:nvPr/>
        </p:nvGrpSpPr>
        <p:grpSpPr>
          <a:xfrm>
            <a:off x="261257" y="-15347"/>
            <a:ext cx="11930743" cy="6877989"/>
            <a:chOff x="261257" y="-15347"/>
            <a:chExt cx="11930743" cy="68779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D6E0C6-30C3-4EC5-AB8A-FCDCE310BA13}"/>
                </a:ext>
              </a:extLst>
            </p:cNvPr>
            <p:cNvGrpSpPr/>
            <p:nvPr/>
          </p:nvGrpSpPr>
          <p:grpSpPr>
            <a:xfrm>
              <a:off x="2338453" y="-15347"/>
              <a:ext cx="9853547" cy="6877989"/>
              <a:chOff x="2338453" y="-15347"/>
              <a:chExt cx="9853547" cy="6877989"/>
            </a:xfrm>
          </p:grpSpPr>
          <p:pic>
            <p:nvPicPr>
              <p:cNvPr id="6" name="Picture 5" descr="A picture containing text, map&#10;&#10;Description automatically generated">
                <a:extLst>
                  <a:ext uri="{FF2B5EF4-FFF2-40B4-BE49-F238E27FC236}">
                    <a16:creationId xmlns:a16="http://schemas.microsoft.com/office/drawing/2014/main" id="{B76D8009-BE44-4EE3-88FC-28556BCBF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8453" y="-15347"/>
                <a:ext cx="9853547" cy="6858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64C82ED-1D12-4F5E-8D4B-E2E4C5DA6D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133" t="66652" r="93113" b="28606"/>
              <a:stretch/>
            </p:blipFill>
            <p:spPr>
              <a:xfrm>
                <a:off x="9853547" y="6693364"/>
                <a:ext cx="210158" cy="14928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511E9B-D9FC-4F90-B509-89D248B2110F}"/>
                  </a:ext>
                </a:extLst>
              </p:cNvPr>
              <p:cNvSpPr txBox="1"/>
              <p:nvPr/>
            </p:nvSpPr>
            <p:spPr>
              <a:xfrm>
                <a:off x="10063705" y="6693365"/>
                <a:ext cx="61051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b="1" dirty="0">
                    <a:solidFill>
                      <a:srgbClr val="7E0000"/>
                    </a:solidFill>
                  </a:rPr>
                  <a:t>PALESTINE</a:t>
                </a:r>
              </a:p>
            </p:txBody>
          </p:sp>
        </p:grpSp>
        <p:pic>
          <p:nvPicPr>
            <p:cNvPr id="7" name="Picture 6" descr="A picture containing object, room, clock, drawing&#10;&#10;Description automatically generated">
              <a:extLst>
                <a:ext uri="{FF2B5EF4-FFF2-40B4-BE49-F238E27FC236}">
                  <a16:creationId xmlns:a16="http://schemas.microsoft.com/office/drawing/2014/main" id="{25CE4D39-8DBF-4009-88EF-900F424F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051" y="168958"/>
              <a:ext cx="1915160" cy="1889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15591-D6A0-4A02-AB47-2D0A6FDD4432}"/>
                </a:ext>
              </a:extLst>
            </p:cNvPr>
            <p:cNvSpPr txBox="1"/>
            <p:nvPr/>
          </p:nvSpPr>
          <p:spPr>
            <a:xfrm>
              <a:off x="355456" y="2196216"/>
              <a:ext cx="40140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EONS Cancer Nursing Index 2020</a:t>
              </a:r>
            </a:p>
            <a:p>
              <a:r>
                <a:rPr lang="en-GB" sz="2000" b="1" dirty="0">
                  <a:solidFill>
                    <a:schemeClr val="accent6">
                      <a:lumMod val="75000"/>
                    </a:schemeClr>
                  </a:solidFill>
                </a:rPr>
                <a:t>Overall Scoring</a:t>
              </a:r>
            </a:p>
            <a:p>
              <a:endParaRPr lang="en-GB" sz="2000" b="1" dirty="0">
                <a:solidFill>
                  <a:srgbClr val="C00000"/>
                </a:solidFill>
              </a:endParaRPr>
            </a:p>
            <a:p>
              <a:r>
                <a:rPr lang="en-GB" sz="1600" b="1" dirty="0">
                  <a:solidFill>
                    <a:schemeClr val="accent6">
                      <a:lumMod val="50000"/>
                    </a:schemeClr>
                  </a:solidFill>
                </a:rPr>
                <a:t>Scoring System: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D17C4-54C1-42C1-B67A-293C4FF1CADD}"/>
                </a:ext>
              </a:extLst>
            </p:cNvPr>
            <p:cNvSpPr txBox="1"/>
            <p:nvPr/>
          </p:nvSpPr>
          <p:spPr>
            <a:xfrm>
              <a:off x="261257" y="5561441"/>
              <a:ext cx="38815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All rights reserved from </a:t>
              </a:r>
            </a:p>
            <a:p>
              <a:pPr algn="ctr"/>
              <a:r>
                <a:rPr lang="en-GB" sz="1400" i="1" dirty="0"/>
                <a:t>EONS Advocacy Working Group</a:t>
              </a:r>
              <a:r>
                <a:rPr lang="en-GB" sz="1400" i="1" dirty="0">
                  <a:sym typeface="Symbol" panose="05050102010706020507" pitchFamily="18" charset="2"/>
                </a:rPr>
                <a:t> 2020</a:t>
              </a:r>
              <a:endParaRPr lang="en-GB" sz="1400" i="1" dirty="0"/>
            </a:p>
            <a:p>
              <a:pPr algn="ctr"/>
              <a:r>
                <a:rPr lang="en-GB" sz="1400" i="1" dirty="0"/>
                <a:t>Find out more: </a:t>
              </a:r>
              <a:r>
                <a:rPr lang="en-GB" sz="1400" i="1" dirty="0">
                  <a:solidFill>
                    <a:schemeClr val="accent2"/>
                  </a:solidFill>
                  <a:hlinkClick r:id="rId5"/>
                </a:rPr>
                <a:t>www.cancernurse.eu</a:t>
              </a:r>
              <a:r>
                <a:rPr lang="en-GB" sz="1400" i="1" dirty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endParaRPr lang="en-GB" sz="1400" i="1" dirty="0">
                <a:solidFill>
                  <a:schemeClr val="accent2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BDA509-31FD-44B8-8184-09EADF36044E}"/>
                </a:ext>
              </a:extLst>
            </p:cNvPr>
            <p:cNvSpPr txBox="1"/>
            <p:nvPr/>
          </p:nvSpPr>
          <p:spPr>
            <a:xfrm>
              <a:off x="934426" y="5166455"/>
              <a:ext cx="2400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#Ε</a:t>
              </a:r>
              <a:r>
                <a:rPr lang="fr-BE" b="1" dirty="0">
                  <a:solidFill>
                    <a:schemeClr val="accent6">
                      <a:lumMod val="75000"/>
                    </a:schemeClr>
                  </a:solidFill>
                </a:rPr>
                <a:t>CND20Go4EQUALITY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D6979A-7E99-4C36-AE68-D40315DB5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1" t="45578" r="75281" b="28606"/>
            <a:stretch/>
          </p:blipFill>
          <p:spPr>
            <a:xfrm>
              <a:off x="447869" y="3569461"/>
              <a:ext cx="2077196" cy="1371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02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946524D458F45B7758F25BC0F316F" ma:contentTypeVersion="12" ma:contentTypeDescription="Create a new document." ma:contentTypeScope="" ma:versionID="c86ed1117e320afb4c8cbfdb063a94a4">
  <xsd:schema xmlns:xsd="http://www.w3.org/2001/XMLSchema" xmlns:xs="http://www.w3.org/2001/XMLSchema" xmlns:p="http://schemas.microsoft.com/office/2006/metadata/properties" xmlns:ns2="81ab3ab0-f3f2-429f-bb88-39937a59c054" xmlns:ns3="ddccc977-beeb-4e9e-9da4-7a6ff210f83a" targetNamespace="http://schemas.microsoft.com/office/2006/metadata/properties" ma:root="true" ma:fieldsID="939d004afb08c9739d935ac7ef78d78a" ns2:_="" ns3:_="">
    <xsd:import namespace="81ab3ab0-f3f2-429f-bb88-39937a59c054"/>
    <xsd:import namespace="ddccc977-beeb-4e9e-9da4-7a6ff210f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b3ab0-f3f2-429f-bb88-39937a59c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c977-beeb-4e9e-9da4-7a6ff210f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3F6B2-DAF9-4C3E-BD24-E6228E604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b3ab0-f3f2-429f-bb88-39937a59c054"/>
    <ds:schemaRef ds:uri="ddccc977-beeb-4e9e-9da4-7a6ff210f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574910-0609-4D49-8FE4-78B1A2ECF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92907D-D669-4037-BEC6-B0A1E1CB68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206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Eleonora Varntoumian</dc:creator>
  <cp:lastModifiedBy>Eleonora Varntoumian</cp:lastModifiedBy>
  <cp:revision>43</cp:revision>
  <dcterms:created xsi:type="dcterms:W3CDTF">2020-04-22T10:36:01Z</dcterms:created>
  <dcterms:modified xsi:type="dcterms:W3CDTF">2020-06-08T10:49:30Z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0x010100D77946524D458F45B7758F25BC0F316F</vt:lpwstr>
  </property>
</Properties>
</file>