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7" r:id="rId2"/>
    <p:sldId id="297" r:id="rId3"/>
    <p:sldId id="261" r:id="rId4"/>
    <p:sldId id="299" r:id="rId5"/>
    <p:sldId id="298" r:id="rId6"/>
    <p:sldId id="262" r:id="rId7"/>
    <p:sldId id="300" r:id="rId8"/>
    <p:sldId id="279" r:id="rId9"/>
  </p:sldIdLst>
  <p:sldSz cx="6858000" cy="9906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DE99"/>
    <a:srgbClr val="118FB9"/>
    <a:srgbClr val="E6D796"/>
    <a:srgbClr val="DBA1BF"/>
    <a:srgbClr val="FFC47D"/>
    <a:srgbClr val="FF9922"/>
    <a:srgbClr val="AAD2C7"/>
    <a:srgbClr val="AB8198"/>
    <a:srgbClr val="D0C4AC"/>
    <a:srgbClr val="F0DF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C234B2-D7AB-4B0D-B763-27B50394D1C6}" v="23" dt="2023-08-11T20:51:54.6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0" autoAdjust="0"/>
    <p:restoredTop sz="94660"/>
  </p:normalViewPr>
  <p:slideViewPr>
    <p:cSldViewPr snapToGrid="0">
      <p:cViewPr varScale="1">
        <p:scale>
          <a:sx n="77" d="100"/>
          <a:sy n="77" d="100"/>
        </p:scale>
        <p:origin x="2126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93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26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94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964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84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466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006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21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31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01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9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59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59E4A37-8651-0B32-B9BD-EA31FB75CD6A}"/>
              </a:ext>
            </a:extLst>
          </p:cNvPr>
          <p:cNvGrpSpPr/>
          <p:nvPr/>
        </p:nvGrpSpPr>
        <p:grpSpPr>
          <a:xfrm>
            <a:off x="-4101" y="153870"/>
            <a:ext cx="6879926" cy="9889088"/>
            <a:chOff x="-4101" y="153870"/>
            <a:chExt cx="6879926" cy="9889088"/>
          </a:xfrm>
        </p:grpSpPr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BF8E8331-1907-4253-9301-20ED11447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37D52375-E0D3-47D4-B1A5-F8E64AD30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FEF6DD-585F-1199-0FC2-AD256E4C8A71}"/>
                </a:ext>
              </a:extLst>
            </p:cNvPr>
            <p:cNvGrpSpPr/>
            <p:nvPr/>
          </p:nvGrpSpPr>
          <p:grpSpPr>
            <a:xfrm>
              <a:off x="431279" y="375565"/>
              <a:ext cx="1792224" cy="1792224"/>
              <a:chOff x="1433852" y="1700836"/>
              <a:chExt cx="2823923" cy="2823924"/>
            </a:xfrm>
          </p:grpSpPr>
          <p:sp>
            <p:nvSpPr>
              <p:cNvPr id="37" name="Ovaal 2">
                <a:extLst>
                  <a:ext uri="{FF2B5EF4-FFF2-40B4-BE49-F238E27FC236}">
                    <a16:creationId xmlns:a16="http://schemas.microsoft.com/office/drawing/2014/main" id="{8A2DE224-974B-3F12-8DDB-319001774B99}"/>
                  </a:ext>
                </a:extLst>
              </p:cNvPr>
              <p:cNvSpPr/>
              <p:nvPr/>
            </p:nvSpPr>
            <p:spPr>
              <a:xfrm>
                <a:off x="1433852" y="1700836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8" name="Picture 37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B506322B-FFFB-E0D9-77DF-A394480AC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9791" y="1805365"/>
                <a:ext cx="2669717" cy="2651760"/>
              </a:xfrm>
              <a:prstGeom prst="ellipse">
                <a:avLst/>
              </a:prstGeom>
            </p:spPr>
          </p:pic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43E38A4E-4419-A506-008E-3E252AB12E56}"/>
                </a:ext>
              </a:extLst>
            </p:cNvPr>
            <p:cNvGrpSpPr/>
            <p:nvPr/>
          </p:nvGrpSpPr>
          <p:grpSpPr>
            <a:xfrm>
              <a:off x="131691" y="4555419"/>
              <a:ext cx="6586415" cy="1708298"/>
              <a:chOff x="131691" y="4555419"/>
              <a:chExt cx="6586415" cy="1708298"/>
            </a:xfrm>
          </p:grpSpPr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8E8A3043-603E-6CED-2B04-9EE75E5226DD}"/>
                  </a:ext>
                </a:extLst>
              </p:cNvPr>
              <p:cNvSpPr/>
              <p:nvPr/>
            </p:nvSpPr>
            <p:spPr>
              <a:xfrm>
                <a:off x="347456" y="4555419"/>
                <a:ext cx="6238960" cy="1708298"/>
              </a:xfrm>
              <a:prstGeom prst="roundRect">
                <a:avLst/>
              </a:prstGeom>
              <a:solidFill>
                <a:schemeClr val="bg1">
                  <a:alpha val="77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0DF9685-ED49-FC94-420B-5FAD5741CB34}"/>
                  </a:ext>
                </a:extLst>
              </p:cNvPr>
              <p:cNvSpPr txBox="1"/>
              <p:nvPr/>
            </p:nvSpPr>
            <p:spPr>
              <a:xfrm>
                <a:off x="131691" y="4828543"/>
                <a:ext cx="6586415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dirty="0"/>
              </a:p>
              <a:p>
                <a:pPr algn="ctr"/>
                <a:r>
                  <a:rPr lang="en-US" sz="3200" b="1" i="0" dirty="0">
                    <a:solidFill>
                      <a:srgbClr val="118FB9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Messages for general public</a:t>
                </a:r>
                <a:endParaRPr lang="en-GB" sz="3200" b="1" dirty="0">
                  <a:solidFill>
                    <a:srgbClr val="118FB9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94B86EF-B186-4B6B-88ED-83589B6946DC}"/>
                </a:ext>
              </a:extLst>
            </p:cNvPr>
            <p:cNvSpPr/>
            <p:nvPr/>
          </p:nvSpPr>
          <p:spPr>
            <a:xfrm>
              <a:off x="453258" y="4662803"/>
              <a:ext cx="5981219" cy="1489904"/>
            </a:xfrm>
            <a:prstGeom prst="roundRect">
              <a:avLst/>
            </a:prstGeom>
            <a:noFill/>
            <a:ln>
              <a:solidFill>
                <a:srgbClr val="DBD1C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DE73569-89E4-253B-3DB0-71163F407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CBFBCBD-A903-29EF-3B5D-AFE89E528F0D}"/>
                </a:ext>
              </a:extLst>
            </p:cNvPr>
            <p:cNvGrpSpPr/>
            <p:nvPr/>
          </p:nvGrpSpPr>
          <p:grpSpPr>
            <a:xfrm>
              <a:off x="-4101" y="9133194"/>
              <a:ext cx="6879926" cy="909764"/>
              <a:chOff x="-4101" y="9133194"/>
              <a:chExt cx="6879926" cy="909764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A6C29CDB-3A45-01B4-5856-77E959323A4F}"/>
                  </a:ext>
                </a:extLst>
              </p:cNvPr>
              <p:cNvGrpSpPr/>
              <p:nvPr/>
            </p:nvGrpSpPr>
            <p:grpSpPr>
              <a:xfrm>
                <a:off x="-4101" y="9133194"/>
                <a:ext cx="6879926" cy="909764"/>
                <a:chOff x="0" y="9109018"/>
                <a:chExt cx="6879926" cy="909764"/>
              </a:xfrm>
            </p:grpSpPr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FF621FAA-9A6C-3938-FBAD-4E1BCD0E9447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7F311738-9071-6EB9-349E-794CF9461288}"/>
                    </a:ext>
                  </a:extLst>
                </p:cNvPr>
                <p:cNvSpPr txBox="1"/>
                <p:nvPr/>
              </p:nvSpPr>
              <p:spPr>
                <a:xfrm>
                  <a:off x="21927" y="9172396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118FB9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The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PrEvCan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 campaign was initiated by EONS and is run in association </a:t>
                  </a:r>
                  <a:br>
                    <a:rPr lang="en-GB" sz="1200" b="1" dirty="0">
                      <a:solidFill>
                        <a:srgbClr val="118FB9"/>
                      </a:solidFill>
                      <a:effectLst/>
                    </a:rPr>
                  </a:b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with key campaign partner, ESMO. </a:t>
                  </a:r>
                  <a:r>
                    <a:rPr lang="en-US" sz="1200" b="1" dirty="0">
                      <a:solidFill>
                        <a:srgbClr val="118FB9"/>
                      </a:solidFill>
                      <a:cs typeface="Aharoni" panose="02010803020104030203" pitchFamily="2" charset="-79"/>
                    </a:rPr>
                    <a:t>More info</a:t>
                  </a:r>
                  <a:r>
                    <a:rPr lang="nl-BE" sz="1200" b="1" dirty="0">
                      <a:solidFill>
                        <a:srgbClr val="118FB9"/>
                      </a:solidFill>
                      <a:cs typeface="Aharoni" panose="02010803020104030203" pitchFamily="2" charset="-79"/>
                    </a:rPr>
                    <a:t>: www.cancernurse.eu/</a:t>
                  </a:r>
                  <a:r>
                    <a:rPr lang="cs-CZ" sz="1200" b="1" dirty="0">
                      <a:solidFill>
                        <a:srgbClr val="118FB9"/>
                      </a:solidFill>
                      <a:cs typeface="Aharoni" panose="02010803020104030203" pitchFamily="2" charset="-79"/>
                    </a:rPr>
                    <a:t>prev</a:t>
                  </a:r>
                  <a:r>
                    <a:rPr lang="en-US" sz="1200" b="1" dirty="0">
                      <a:solidFill>
                        <a:srgbClr val="118FB9"/>
                      </a:solidFill>
                      <a:cs typeface="Aharoni" panose="02010803020104030203" pitchFamily="2" charset="-79"/>
                    </a:rPr>
                    <a:t>can</a:t>
                  </a:r>
                  <a:br>
                    <a:rPr lang="nl-BE" sz="1200" b="1" dirty="0">
                      <a:solidFill>
                        <a:srgbClr val="118FB9"/>
                      </a:solidFill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118FB9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16012B14-5EAD-F378-E3F7-6D26DDDCD9BB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54" name="Ovaal 2">
                    <a:extLst>
                      <a:ext uri="{FF2B5EF4-FFF2-40B4-BE49-F238E27FC236}">
                        <a16:creationId xmlns:a16="http://schemas.microsoft.com/office/drawing/2014/main" id="{0F7AB5A5-0031-C630-9923-04FF05C61D3D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chemeClr val="tx1"/>
                      </a:solidFill>
                    </a:endParaRPr>
                  </a:p>
                </p:txBody>
              </p:sp>
              <p:pic>
                <p:nvPicPr>
                  <p:cNvPr id="55" name="Picture 54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2F5DDF3F-D747-FD61-D33D-ED2C231E46B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50" name="Graphic 49">
                <a:extLst>
                  <a:ext uri="{FF2B5EF4-FFF2-40B4-BE49-F238E27FC236}">
                    <a16:creationId xmlns:a16="http://schemas.microsoft.com/office/drawing/2014/main" id="{9AEB75ED-853A-492B-B9A4-282C4106C22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EADB9184-0371-E0C1-87CC-86E3BDE3B9D3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118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8CBE8563-ACDB-089E-ABC6-CA146F91E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41" y="406663"/>
              <a:ext cx="548640" cy="548640"/>
            </a:xfrm>
            <a:prstGeom prst="rect">
              <a:avLst/>
            </a:prstGeom>
          </p:spPr>
        </p:pic>
        <p:sp>
          <p:nvSpPr>
            <p:cNvPr id="2" name="TextBox 7">
              <a:extLst>
                <a:ext uri="{FF2B5EF4-FFF2-40B4-BE49-F238E27FC236}">
                  <a16:creationId xmlns:a16="http://schemas.microsoft.com/office/drawing/2014/main" id="{2459C1CD-EEBD-2DE7-FA3E-7AA8C2250C0E}"/>
                </a:ext>
              </a:extLst>
            </p:cNvPr>
            <p:cNvSpPr txBox="1"/>
            <p:nvPr/>
          </p:nvSpPr>
          <p:spPr>
            <a:xfrm>
              <a:off x="2395499" y="922652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TAKE PART </a:t>
              </a:r>
              <a:b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IN ORGANISED </a:t>
              </a:r>
              <a:b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CANCER SCREENING PROGRAMMES</a:t>
              </a: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5640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E6082AD-C138-03C8-8EC0-178D5E6144BC}"/>
              </a:ext>
            </a:extLst>
          </p:cNvPr>
          <p:cNvGrpSpPr/>
          <p:nvPr/>
        </p:nvGrpSpPr>
        <p:grpSpPr>
          <a:xfrm>
            <a:off x="-4101" y="0"/>
            <a:ext cx="6879926" cy="10042958"/>
            <a:chOff x="-4101" y="0"/>
            <a:chExt cx="6879926" cy="1004295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9E6BED0-91F3-74A2-706B-723E2448C4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</a:blip>
            <a:srcRect l="27017" r="26978"/>
            <a:stretch/>
          </p:blipFill>
          <p:spPr>
            <a:xfrm>
              <a:off x="-4101" y="0"/>
              <a:ext cx="6879925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474675" y="3204635"/>
              <a:ext cx="5974858" cy="4521288"/>
            </a:xfrm>
            <a:prstGeom prst="roundRect">
              <a:avLst/>
            </a:prstGeom>
            <a:solidFill>
              <a:schemeClr val="bg1">
                <a:alpha val="74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546" y="3447534"/>
              <a:ext cx="6402706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gradFill>
                    <a:gsLst>
                      <a:gs pos="0">
                        <a:srgbClr val="F6F8FC"/>
                      </a:gs>
                      <a:gs pos="74000">
                        <a:srgbClr val="ABC0E4"/>
                      </a:gs>
                      <a:gs pos="83000">
                        <a:srgbClr val="ABC0E4"/>
                      </a:gs>
                      <a:gs pos="100000">
                        <a:srgbClr val="C7D5ED"/>
                      </a:gs>
                    </a:gsLst>
                    <a:lin ang="5400000" scaled="0"/>
                  </a:gra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Take part in </a:t>
              </a:r>
              <a:r>
                <a:rPr lang="en-US" sz="30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organised</a:t>
              </a:r>
              <a: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cancer screening </a:t>
              </a:r>
              <a:r>
                <a:rPr lang="en-US" sz="30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programmes</a:t>
              </a:r>
              <a: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for: </a:t>
              </a:r>
              <a:endParaRPr lang="en-US" sz="8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Bowel cancer </a:t>
              </a:r>
              <a:b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1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(men and women) </a:t>
              </a:r>
              <a:endParaRPr lang="en-US" sz="30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Breast cancer </a:t>
              </a:r>
              <a:b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1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(women) </a:t>
              </a: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Cervical cancer </a:t>
              </a:r>
              <a:b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1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(women)</a:t>
              </a:r>
              <a:endParaRPr lang="en-GB" sz="1600" b="1" dirty="0">
                <a:solidFill>
                  <a:srgbClr val="118FB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1365048-D103-4D77-196F-01BAC6E1E837}"/>
                </a:ext>
              </a:extLst>
            </p:cNvPr>
            <p:cNvGrpSpPr/>
            <p:nvPr/>
          </p:nvGrpSpPr>
          <p:grpSpPr>
            <a:xfrm>
              <a:off x="-4101" y="153871"/>
              <a:ext cx="6879926" cy="9889087"/>
              <a:chOff x="-4101" y="153871"/>
              <a:chExt cx="6879926" cy="9889087"/>
            </a:xfrm>
          </p:grpSpPr>
          <p:sp>
            <p:nvSpPr>
              <p:cNvPr id="21" name="Freeform 72">
                <a:extLst>
                  <a:ext uri="{FF2B5EF4-FFF2-40B4-BE49-F238E27FC236}">
                    <a16:creationId xmlns:a16="http://schemas.microsoft.com/office/drawing/2014/main" id="{EE0567F6-E8D1-88D7-7E45-D4911134D5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466" y="153871"/>
                <a:ext cx="4213623" cy="2285365"/>
              </a:xfrm>
              <a:custGeom>
                <a:avLst/>
                <a:gdLst>
                  <a:gd name="T0" fmla="*/ 7607 w 7645"/>
                  <a:gd name="T1" fmla="*/ 977 h 4080"/>
                  <a:gd name="T2" fmla="*/ 7607 w 7645"/>
                  <a:gd name="T3" fmla="*/ 977 h 4080"/>
                  <a:gd name="T4" fmla="*/ 6878 w 7645"/>
                  <a:gd name="T5" fmla="*/ 269 h 4080"/>
                  <a:gd name="T6" fmla="*/ 6878 w 7645"/>
                  <a:gd name="T7" fmla="*/ 269 h 4080"/>
                  <a:gd name="T8" fmla="*/ 5865 w 7645"/>
                  <a:gd name="T9" fmla="*/ 0 h 4080"/>
                  <a:gd name="T10" fmla="*/ 5865 w 7645"/>
                  <a:gd name="T11" fmla="*/ 0 h 4080"/>
                  <a:gd name="T12" fmla="*/ 3825 w 7645"/>
                  <a:gd name="T13" fmla="*/ 2039 h 4080"/>
                  <a:gd name="T14" fmla="*/ 3825 w 7645"/>
                  <a:gd name="T15" fmla="*/ 2039 h 4080"/>
                  <a:gd name="T16" fmla="*/ 2040 w 7645"/>
                  <a:gd name="T17" fmla="*/ 3825 h 4080"/>
                  <a:gd name="T18" fmla="*/ 2040 w 7645"/>
                  <a:gd name="T19" fmla="*/ 3825 h 4080"/>
                  <a:gd name="T20" fmla="*/ 255 w 7645"/>
                  <a:gd name="T21" fmla="*/ 2039 h 4080"/>
                  <a:gd name="T22" fmla="*/ 255 w 7645"/>
                  <a:gd name="T23" fmla="*/ 2039 h 4080"/>
                  <a:gd name="T24" fmla="*/ 2040 w 7645"/>
                  <a:gd name="T25" fmla="*/ 255 h 4080"/>
                  <a:gd name="T26" fmla="*/ 2040 w 7645"/>
                  <a:gd name="T27" fmla="*/ 255 h 4080"/>
                  <a:gd name="T28" fmla="*/ 2927 w 7645"/>
                  <a:gd name="T29" fmla="*/ 490 h 4080"/>
                  <a:gd name="T30" fmla="*/ 2927 w 7645"/>
                  <a:gd name="T31" fmla="*/ 490 h 4080"/>
                  <a:gd name="T32" fmla="*/ 3564 w 7645"/>
                  <a:gd name="T33" fmla="*/ 1109 h 4080"/>
                  <a:gd name="T34" fmla="*/ 3564 w 7645"/>
                  <a:gd name="T35" fmla="*/ 1109 h 4080"/>
                  <a:gd name="T36" fmla="*/ 3739 w 7645"/>
                  <a:gd name="T37" fmla="*/ 1152 h 4080"/>
                  <a:gd name="T38" fmla="*/ 3739 w 7645"/>
                  <a:gd name="T39" fmla="*/ 1152 h 4080"/>
                  <a:gd name="T40" fmla="*/ 3782 w 7645"/>
                  <a:gd name="T41" fmla="*/ 977 h 4080"/>
                  <a:gd name="T42" fmla="*/ 3782 w 7645"/>
                  <a:gd name="T43" fmla="*/ 977 h 4080"/>
                  <a:gd name="T44" fmla="*/ 3053 w 7645"/>
                  <a:gd name="T45" fmla="*/ 269 h 4080"/>
                  <a:gd name="T46" fmla="*/ 3053 w 7645"/>
                  <a:gd name="T47" fmla="*/ 269 h 4080"/>
                  <a:gd name="T48" fmla="*/ 2040 w 7645"/>
                  <a:gd name="T49" fmla="*/ 0 h 4080"/>
                  <a:gd name="T50" fmla="*/ 2040 w 7645"/>
                  <a:gd name="T51" fmla="*/ 0 h 4080"/>
                  <a:gd name="T52" fmla="*/ 0 w 7645"/>
                  <a:gd name="T53" fmla="*/ 2039 h 4080"/>
                  <a:gd name="T54" fmla="*/ 0 w 7645"/>
                  <a:gd name="T55" fmla="*/ 2039 h 4080"/>
                  <a:gd name="T56" fmla="*/ 2040 w 7645"/>
                  <a:gd name="T57" fmla="*/ 4079 h 4080"/>
                  <a:gd name="T58" fmla="*/ 2040 w 7645"/>
                  <a:gd name="T59" fmla="*/ 4079 h 4080"/>
                  <a:gd name="T60" fmla="*/ 4080 w 7645"/>
                  <a:gd name="T61" fmla="*/ 2039 h 4080"/>
                  <a:gd name="T62" fmla="*/ 4080 w 7645"/>
                  <a:gd name="T63" fmla="*/ 2039 h 4080"/>
                  <a:gd name="T64" fmla="*/ 5865 w 7645"/>
                  <a:gd name="T65" fmla="*/ 255 h 4080"/>
                  <a:gd name="T66" fmla="*/ 5865 w 7645"/>
                  <a:gd name="T67" fmla="*/ 255 h 4080"/>
                  <a:gd name="T68" fmla="*/ 6751 w 7645"/>
                  <a:gd name="T69" fmla="*/ 490 h 4080"/>
                  <a:gd name="T70" fmla="*/ 6751 w 7645"/>
                  <a:gd name="T71" fmla="*/ 490 h 4080"/>
                  <a:gd name="T72" fmla="*/ 7389 w 7645"/>
                  <a:gd name="T73" fmla="*/ 1109 h 4080"/>
                  <a:gd name="T74" fmla="*/ 7389 w 7645"/>
                  <a:gd name="T75" fmla="*/ 1109 h 4080"/>
                  <a:gd name="T76" fmla="*/ 7565 w 7645"/>
                  <a:gd name="T77" fmla="*/ 1152 h 4080"/>
                  <a:gd name="T78" fmla="*/ 7565 w 7645"/>
                  <a:gd name="T79" fmla="*/ 1152 h 4080"/>
                  <a:gd name="T80" fmla="*/ 7607 w 7645"/>
                  <a:gd name="T81" fmla="*/ 977 h 4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645" h="4080">
                    <a:moveTo>
                      <a:pt x="7607" y="977"/>
                    </a:moveTo>
                    <a:lnTo>
                      <a:pt x="7607" y="977"/>
                    </a:lnTo>
                    <a:cubicBezTo>
                      <a:pt x="7428" y="685"/>
                      <a:pt x="7176" y="440"/>
                      <a:pt x="6878" y="269"/>
                    </a:cubicBezTo>
                    <a:lnTo>
                      <a:pt x="6878" y="269"/>
                    </a:lnTo>
                    <a:cubicBezTo>
                      <a:pt x="6572" y="93"/>
                      <a:pt x="6221" y="0"/>
                      <a:pt x="5865" y="0"/>
                    </a:cubicBezTo>
                    <a:lnTo>
                      <a:pt x="5865" y="0"/>
                    </a:lnTo>
                    <a:cubicBezTo>
                      <a:pt x="4741" y="0"/>
                      <a:pt x="3825" y="915"/>
                      <a:pt x="3825" y="2039"/>
                    </a:cubicBezTo>
                    <a:lnTo>
                      <a:pt x="3825" y="2039"/>
                    </a:lnTo>
                    <a:cubicBezTo>
                      <a:pt x="3825" y="3024"/>
                      <a:pt x="3025" y="3825"/>
                      <a:pt x="2040" y="3825"/>
                    </a:cubicBezTo>
                    <a:lnTo>
                      <a:pt x="2040" y="3825"/>
                    </a:lnTo>
                    <a:cubicBezTo>
                      <a:pt x="1056" y="3825"/>
                      <a:pt x="255" y="3024"/>
                      <a:pt x="255" y="2039"/>
                    </a:cubicBezTo>
                    <a:lnTo>
                      <a:pt x="255" y="2039"/>
                    </a:lnTo>
                    <a:cubicBezTo>
                      <a:pt x="255" y="1055"/>
                      <a:pt x="1056" y="255"/>
                      <a:pt x="2040" y="255"/>
                    </a:cubicBezTo>
                    <a:lnTo>
                      <a:pt x="2040" y="255"/>
                    </a:lnTo>
                    <a:cubicBezTo>
                      <a:pt x="2352" y="255"/>
                      <a:pt x="2658" y="336"/>
                      <a:pt x="2927" y="490"/>
                    </a:cubicBezTo>
                    <a:lnTo>
                      <a:pt x="2927" y="490"/>
                    </a:lnTo>
                    <a:cubicBezTo>
                      <a:pt x="3187" y="639"/>
                      <a:pt x="3407" y="854"/>
                      <a:pt x="3564" y="1109"/>
                    </a:cubicBezTo>
                    <a:lnTo>
                      <a:pt x="3564" y="1109"/>
                    </a:lnTo>
                    <a:cubicBezTo>
                      <a:pt x="3601" y="1169"/>
                      <a:pt x="3679" y="1188"/>
                      <a:pt x="3739" y="1152"/>
                    </a:cubicBezTo>
                    <a:lnTo>
                      <a:pt x="3739" y="1152"/>
                    </a:lnTo>
                    <a:cubicBezTo>
                      <a:pt x="3799" y="1115"/>
                      <a:pt x="3818" y="1037"/>
                      <a:pt x="3782" y="977"/>
                    </a:cubicBezTo>
                    <a:lnTo>
                      <a:pt x="3782" y="977"/>
                    </a:lnTo>
                    <a:cubicBezTo>
                      <a:pt x="3603" y="685"/>
                      <a:pt x="3351" y="440"/>
                      <a:pt x="3053" y="269"/>
                    </a:cubicBezTo>
                    <a:lnTo>
                      <a:pt x="3053" y="269"/>
                    </a:lnTo>
                    <a:cubicBezTo>
                      <a:pt x="2746" y="93"/>
                      <a:pt x="2396" y="0"/>
                      <a:pt x="2040" y="0"/>
                    </a:cubicBezTo>
                    <a:lnTo>
                      <a:pt x="2040" y="0"/>
                    </a:lnTo>
                    <a:cubicBezTo>
                      <a:pt x="915" y="0"/>
                      <a:pt x="0" y="915"/>
                      <a:pt x="0" y="2039"/>
                    </a:cubicBezTo>
                    <a:lnTo>
                      <a:pt x="0" y="2039"/>
                    </a:lnTo>
                    <a:cubicBezTo>
                      <a:pt x="0" y="3164"/>
                      <a:pt x="915" y="4079"/>
                      <a:pt x="2040" y="4079"/>
                    </a:cubicBezTo>
                    <a:lnTo>
                      <a:pt x="2040" y="4079"/>
                    </a:lnTo>
                    <a:cubicBezTo>
                      <a:pt x="3165" y="4079"/>
                      <a:pt x="4080" y="3164"/>
                      <a:pt x="4080" y="2039"/>
                    </a:cubicBezTo>
                    <a:lnTo>
                      <a:pt x="4080" y="2039"/>
                    </a:lnTo>
                    <a:cubicBezTo>
                      <a:pt x="4080" y="1055"/>
                      <a:pt x="4881" y="255"/>
                      <a:pt x="5865" y="255"/>
                    </a:cubicBezTo>
                    <a:lnTo>
                      <a:pt x="5865" y="255"/>
                    </a:lnTo>
                    <a:cubicBezTo>
                      <a:pt x="6177" y="255"/>
                      <a:pt x="6483" y="336"/>
                      <a:pt x="6751" y="490"/>
                    </a:cubicBezTo>
                    <a:lnTo>
                      <a:pt x="6751" y="490"/>
                    </a:lnTo>
                    <a:cubicBezTo>
                      <a:pt x="7012" y="639"/>
                      <a:pt x="7233" y="854"/>
                      <a:pt x="7389" y="1109"/>
                    </a:cubicBezTo>
                    <a:lnTo>
                      <a:pt x="7389" y="1109"/>
                    </a:lnTo>
                    <a:cubicBezTo>
                      <a:pt x="7426" y="1169"/>
                      <a:pt x="7505" y="1188"/>
                      <a:pt x="7565" y="1152"/>
                    </a:cubicBezTo>
                    <a:lnTo>
                      <a:pt x="7565" y="1152"/>
                    </a:lnTo>
                    <a:cubicBezTo>
                      <a:pt x="7625" y="1115"/>
                      <a:pt x="7644" y="1037"/>
                      <a:pt x="7607" y="977"/>
                    </a:cubicBezTo>
                  </a:path>
                </a:pathLst>
              </a:custGeom>
              <a:solidFill>
                <a:srgbClr val="2585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dirty="0"/>
              </a:p>
            </p:txBody>
          </p:sp>
          <p:sp>
            <p:nvSpPr>
              <p:cNvPr id="22" name="Freeform 74">
                <a:extLst>
                  <a:ext uri="{FF2B5EF4-FFF2-40B4-BE49-F238E27FC236}">
                    <a16:creationId xmlns:a16="http://schemas.microsoft.com/office/drawing/2014/main" id="{6EACCBA1-52CD-BE3E-DF47-275B2C863E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9903" y="153871"/>
                <a:ext cx="4213623" cy="2261464"/>
              </a:xfrm>
              <a:custGeom>
                <a:avLst/>
                <a:gdLst>
                  <a:gd name="T0" fmla="*/ 5603 w 7644"/>
                  <a:gd name="T1" fmla="*/ 4079 h 4080"/>
                  <a:gd name="T2" fmla="*/ 5603 w 7644"/>
                  <a:gd name="T3" fmla="*/ 4079 h 4080"/>
                  <a:gd name="T4" fmla="*/ 4590 w 7644"/>
                  <a:gd name="T5" fmla="*/ 3810 h 4080"/>
                  <a:gd name="T6" fmla="*/ 4590 w 7644"/>
                  <a:gd name="T7" fmla="*/ 3810 h 4080"/>
                  <a:gd name="T8" fmla="*/ 3861 w 7644"/>
                  <a:gd name="T9" fmla="*/ 3102 h 4080"/>
                  <a:gd name="T10" fmla="*/ 3861 w 7644"/>
                  <a:gd name="T11" fmla="*/ 3102 h 4080"/>
                  <a:gd name="T12" fmla="*/ 3904 w 7644"/>
                  <a:gd name="T13" fmla="*/ 2927 h 4080"/>
                  <a:gd name="T14" fmla="*/ 3904 w 7644"/>
                  <a:gd name="T15" fmla="*/ 2927 h 4080"/>
                  <a:gd name="T16" fmla="*/ 4079 w 7644"/>
                  <a:gd name="T17" fmla="*/ 2969 h 4080"/>
                  <a:gd name="T18" fmla="*/ 4079 w 7644"/>
                  <a:gd name="T19" fmla="*/ 2969 h 4080"/>
                  <a:gd name="T20" fmla="*/ 4717 w 7644"/>
                  <a:gd name="T21" fmla="*/ 3589 h 4080"/>
                  <a:gd name="T22" fmla="*/ 4717 w 7644"/>
                  <a:gd name="T23" fmla="*/ 3589 h 4080"/>
                  <a:gd name="T24" fmla="*/ 5603 w 7644"/>
                  <a:gd name="T25" fmla="*/ 3825 h 4080"/>
                  <a:gd name="T26" fmla="*/ 5603 w 7644"/>
                  <a:gd name="T27" fmla="*/ 3825 h 4080"/>
                  <a:gd name="T28" fmla="*/ 7388 w 7644"/>
                  <a:gd name="T29" fmla="*/ 2039 h 4080"/>
                  <a:gd name="T30" fmla="*/ 7388 w 7644"/>
                  <a:gd name="T31" fmla="*/ 2039 h 4080"/>
                  <a:gd name="T32" fmla="*/ 5603 w 7644"/>
                  <a:gd name="T33" fmla="*/ 255 h 4080"/>
                  <a:gd name="T34" fmla="*/ 5603 w 7644"/>
                  <a:gd name="T35" fmla="*/ 255 h 4080"/>
                  <a:gd name="T36" fmla="*/ 3818 w 7644"/>
                  <a:gd name="T37" fmla="*/ 2039 h 4080"/>
                  <a:gd name="T38" fmla="*/ 3818 w 7644"/>
                  <a:gd name="T39" fmla="*/ 2039 h 4080"/>
                  <a:gd name="T40" fmla="*/ 1778 w 7644"/>
                  <a:gd name="T41" fmla="*/ 4079 h 4080"/>
                  <a:gd name="T42" fmla="*/ 1778 w 7644"/>
                  <a:gd name="T43" fmla="*/ 4079 h 4080"/>
                  <a:gd name="T44" fmla="*/ 765 w 7644"/>
                  <a:gd name="T45" fmla="*/ 3810 h 4080"/>
                  <a:gd name="T46" fmla="*/ 765 w 7644"/>
                  <a:gd name="T47" fmla="*/ 3810 h 4080"/>
                  <a:gd name="T48" fmla="*/ 37 w 7644"/>
                  <a:gd name="T49" fmla="*/ 3102 h 4080"/>
                  <a:gd name="T50" fmla="*/ 37 w 7644"/>
                  <a:gd name="T51" fmla="*/ 3102 h 4080"/>
                  <a:gd name="T52" fmla="*/ 79 w 7644"/>
                  <a:gd name="T53" fmla="*/ 2927 h 4080"/>
                  <a:gd name="T54" fmla="*/ 79 w 7644"/>
                  <a:gd name="T55" fmla="*/ 2927 h 4080"/>
                  <a:gd name="T56" fmla="*/ 254 w 7644"/>
                  <a:gd name="T57" fmla="*/ 2969 h 4080"/>
                  <a:gd name="T58" fmla="*/ 254 w 7644"/>
                  <a:gd name="T59" fmla="*/ 2969 h 4080"/>
                  <a:gd name="T60" fmla="*/ 892 w 7644"/>
                  <a:gd name="T61" fmla="*/ 3589 h 4080"/>
                  <a:gd name="T62" fmla="*/ 892 w 7644"/>
                  <a:gd name="T63" fmla="*/ 3589 h 4080"/>
                  <a:gd name="T64" fmla="*/ 1778 w 7644"/>
                  <a:gd name="T65" fmla="*/ 3825 h 4080"/>
                  <a:gd name="T66" fmla="*/ 1778 w 7644"/>
                  <a:gd name="T67" fmla="*/ 3825 h 4080"/>
                  <a:gd name="T68" fmla="*/ 3564 w 7644"/>
                  <a:gd name="T69" fmla="*/ 2039 h 4080"/>
                  <a:gd name="T70" fmla="*/ 3564 w 7644"/>
                  <a:gd name="T71" fmla="*/ 2039 h 4080"/>
                  <a:gd name="T72" fmla="*/ 5603 w 7644"/>
                  <a:gd name="T73" fmla="*/ 0 h 4080"/>
                  <a:gd name="T74" fmla="*/ 5603 w 7644"/>
                  <a:gd name="T75" fmla="*/ 0 h 4080"/>
                  <a:gd name="T76" fmla="*/ 7643 w 7644"/>
                  <a:gd name="T77" fmla="*/ 2039 h 4080"/>
                  <a:gd name="T78" fmla="*/ 7643 w 7644"/>
                  <a:gd name="T79" fmla="*/ 2039 h 4080"/>
                  <a:gd name="T80" fmla="*/ 5603 w 7644"/>
                  <a:gd name="T81" fmla="*/ 4079 h 4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644" h="4080">
                    <a:moveTo>
                      <a:pt x="5603" y="4079"/>
                    </a:moveTo>
                    <a:lnTo>
                      <a:pt x="5603" y="4079"/>
                    </a:lnTo>
                    <a:cubicBezTo>
                      <a:pt x="5248" y="4079"/>
                      <a:pt x="4897" y="3986"/>
                      <a:pt x="4590" y="3810"/>
                    </a:cubicBezTo>
                    <a:lnTo>
                      <a:pt x="4590" y="3810"/>
                    </a:lnTo>
                    <a:cubicBezTo>
                      <a:pt x="4293" y="3639"/>
                      <a:pt x="4041" y="3395"/>
                      <a:pt x="3861" y="3102"/>
                    </a:cubicBezTo>
                    <a:lnTo>
                      <a:pt x="3861" y="3102"/>
                    </a:lnTo>
                    <a:cubicBezTo>
                      <a:pt x="3825" y="3042"/>
                      <a:pt x="3844" y="2963"/>
                      <a:pt x="3904" y="2927"/>
                    </a:cubicBezTo>
                    <a:lnTo>
                      <a:pt x="3904" y="2927"/>
                    </a:lnTo>
                    <a:cubicBezTo>
                      <a:pt x="3964" y="2890"/>
                      <a:pt x="4042" y="2909"/>
                      <a:pt x="4079" y="2969"/>
                    </a:cubicBezTo>
                    <a:lnTo>
                      <a:pt x="4079" y="2969"/>
                    </a:lnTo>
                    <a:cubicBezTo>
                      <a:pt x="4236" y="3225"/>
                      <a:pt x="4456" y="3440"/>
                      <a:pt x="4717" y="3589"/>
                    </a:cubicBezTo>
                    <a:lnTo>
                      <a:pt x="4717" y="3589"/>
                    </a:lnTo>
                    <a:cubicBezTo>
                      <a:pt x="4985" y="3743"/>
                      <a:pt x="5292" y="3825"/>
                      <a:pt x="5603" y="3825"/>
                    </a:cubicBezTo>
                    <a:lnTo>
                      <a:pt x="5603" y="3825"/>
                    </a:lnTo>
                    <a:cubicBezTo>
                      <a:pt x="6588" y="3825"/>
                      <a:pt x="7388" y="3024"/>
                      <a:pt x="7388" y="2039"/>
                    </a:cubicBezTo>
                    <a:lnTo>
                      <a:pt x="7388" y="2039"/>
                    </a:lnTo>
                    <a:cubicBezTo>
                      <a:pt x="7388" y="1055"/>
                      <a:pt x="6588" y="255"/>
                      <a:pt x="5603" y="255"/>
                    </a:cubicBezTo>
                    <a:lnTo>
                      <a:pt x="5603" y="255"/>
                    </a:lnTo>
                    <a:cubicBezTo>
                      <a:pt x="4619" y="255"/>
                      <a:pt x="3818" y="1055"/>
                      <a:pt x="3818" y="2039"/>
                    </a:cubicBezTo>
                    <a:lnTo>
                      <a:pt x="3818" y="2039"/>
                    </a:lnTo>
                    <a:cubicBezTo>
                      <a:pt x="3818" y="3164"/>
                      <a:pt x="2903" y="4079"/>
                      <a:pt x="1778" y="4079"/>
                    </a:cubicBezTo>
                    <a:lnTo>
                      <a:pt x="1778" y="4079"/>
                    </a:lnTo>
                    <a:cubicBezTo>
                      <a:pt x="1422" y="4079"/>
                      <a:pt x="1072" y="3986"/>
                      <a:pt x="765" y="3810"/>
                    </a:cubicBezTo>
                    <a:lnTo>
                      <a:pt x="765" y="3810"/>
                    </a:lnTo>
                    <a:cubicBezTo>
                      <a:pt x="467" y="3639"/>
                      <a:pt x="215" y="3395"/>
                      <a:pt x="37" y="3102"/>
                    </a:cubicBezTo>
                    <a:lnTo>
                      <a:pt x="37" y="3102"/>
                    </a:lnTo>
                    <a:cubicBezTo>
                      <a:pt x="0" y="3042"/>
                      <a:pt x="19" y="2963"/>
                      <a:pt x="79" y="2927"/>
                    </a:cubicBezTo>
                    <a:lnTo>
                      <a:pt x="79" y="2927"/>
                    </a:lnTo>
                    <a:cubicBezTo>
                      <a:pt x="139" y="2890"/>
                      <a:pt x="217" y="2909"/>
                      <a:pt x="254" y="2969"/>
                    </a:cubicBezTo>
                    <a:lnTo>
                      <a:pt x="254" y="2969"/>
                    </a:lnTo>
                    <a:cubicBezTo>
                      <a:pt x="410" y="3225"/>
                      <a:pt x="631" y="3440"/>
                      <a:pt x="892" y="3589"/>
                    </a:cubicBezTo>
                    <a:lnTo>
                      <a:pt x="892" y="3589"/>
                    </a:lnTo>
                    <a:cubicBezTo>
                      <a:pt x="1160" y="3743"/>
                      <a:pt x="1467" y="3825"/>
                      <a:pt x="1778" y="3825"/>
                    </a:cubicBezTo>
                    <a:lnTo>
                      <a:pt x="1778" y="3825"/>
                    </a:lnTo>
                    <a:cubicBezTo>
                      <a:pt x="2762" y="3825"/>
                      <a:pt x="3564" y="3024"/>
                      <a:pt x="3564" y="2039"/>
                    </a:cubicBezTo>
                    <a:lnTo>
                      <a:pt x="3564" y="2039"/>
                    </a:lnTo>
                    <a:cubicBezTo>
                      <a:pt x="3564" y="915"/>
                      <a:pt x="4478" y="0"/>
                      <a:pt x="5603" y="0"/>
                    </a:cubicBezTo>
                    <a:lnTo>
                      <a:pt x="5603" y="0"/>
                    </a:lnTo>
                    <a:cubicBezTo>
                      <a:pt x="6728" y="0"/>
                      <a:pt x="7643" y="915"/>
                      <a:pt x="7643" y="2039"/>
                    </a:cubicBezTo>
                    <a:lnTo>
                      <a:pt x="7643" y="2039"/>
                    </a:lnTo>
                    <a:cubicBezTo>
                      <a:pt x="7643" y="3164"/>
                      <a:pt x="6728" y="4079"/>
                      <a:pt x="5603" y="4079"/>
                    </a:cubicBezTo>
                  </a:path>
                </a:pathLst>
              </a:custGeom>
              <a:solidFill>
                <a:srgbClr val="2585C2"/>
              </a:solidFill>
              <a:ln>
                <a:solidFill>
                  <a:srgbClr val="2585C2"/>
                </a:solidFill>
              </a:ln>
              <a:effectLst/>
            </p:spPr>
            <p:txBody>
              <a:bodyPr wrap="none" anchor="ctr"/>
              <a:lstStyle/>
              <a:p>
                <a:endParaRPr lang="en-GB" dirty="0"/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F40A4EC6-5885-0BD5-80B4-2B459BC5E90B}"/>
                  </a:ext>
                </a:extLst>
              </p:cNvPr>
              <p:cNvGrpSpPr/>
              <p:nvPr/>
            </p:nvGrpSpPr>
            <p:grpSpPr>
              <a:xfrm>
                <a:off x="417821" y="388491"/>
                <a:ext cx="1792224" cy="1792224"/>
                <a:chOff x="438977" y="415290"/>
                <a:chExt cx="1792224" cy="1792224"/>
              </a:xfrm>
            </p:grpSpPr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59D8CD45-7AFF-5A98-E5A0-4D5B081F9991}"/>
                    </a:ext>
                  </a:extLst>
                </p:cNvPr>
                <p:cNvSpPr/>
                <p:nvPr/>
              </p:nvSpPr>
              <p:spPr>
                <a:xfrm>
                  <a:off x="438977" y="415290"/>
                  <a:ext cx="1792224" cy="17922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46C7509A-674A-085C-667B-4B607C7C11FE}"/>
                    </a:ext>
                  </a:extLst>
                </p:cNvPr>
                <p:cNvSpPr/>
                <p:nvPr/>
              </p:nvSpPr>
              <p:spPr>
                <a:xfrm>
                  <a:off x="616810" y="828538"/>
                  <a:ext cx="1482691" cy="1077218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cs-CZ" sz="1600" b="0" cap="none" spc="0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Insert</a:t>
                  </a:r>
                  <a:r>
                    <a:rPr lang="en-US" sz="1600" b="0" cap="none" spc="0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 logo </a:t>
                  </a:r>
                  <a:br>
                    <a:rPr lang="en-US" sz="1600" b="0" cap="none" spc="0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</a:br>
                  <a:r>
                    <a:rPr lang="en-US" sz="1600" b="0" cap="none" spc="0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of your organization</a:t>
                  </a:r>
                </a:p>
                <a:p>
                  <a:pPr algn="ctr"/>
                  <a:r>
                    <a:rPr lang="en-US" sz="1600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here</a:t>
                  </a:r>
                  <a:endParaRPr lang="en-US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</p:grp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6C57E9E2-EC0D-C57C-D38C-83B589A2704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9284" t="19305" r="14595" b="11463"/>
              <a:stretch/>
            </p:blipFill>
            <p:spPr>
              <a:xfrm>
                <a:off x="4622081" y="370203"/>
                <a:ext cx="1827452" cy="1828800"/>
              </a:xfrm>
              <a:prstGeom prst="ellipse">
                <a:avLst/>
              </a:prstGeom>
            </p:spPr>
          </p:pic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94B7CFBC-5D39-AE9A-C2C0-496C4E6F2ABF}"/>
                  </a:ext>
                </a:extLst>
              </p:cNvPr>
              <p:cNvGrpSpPr/>
              <p:nvPr/>
            </p:nvGrpSpPr>
            <p:grpSpPr>
              <a:xfrm>
                <a:off x="-4101" y="9133194"/>
                <a:ext cx="6879926" cy="909764"/>
                <a:chOff x="-4101" y="9133194"/>
                <a:chExt cx="6879926" cy="909764"/>
              </a:xfrm>
            </p:grpSpPr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01AA3F05-3D47-7AB4-ABBB-C4E0BBE1F9B0}"/>
                    </a:ext>
                  </a:extLst>
                </p:cNvPr>
                <p:cNvGrpSpPr/>
                <p:nvPr/>
              </p:nvGrpSpPr>
              <p:grpSpPr>
                <a:xfrm>
                  <a:off x="-4101" y="9133194"/>
                  <a:ext cx="6879926" cy="909764"/>
                  <a:chOff x="0" y="9109018"/>
                  <a:chExt cx="6879926" cy="909764"/>
                </a:xfrm>
              </p:grpSpPr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C33E7AA2-D584-39B9-E448-3F5EC98B17BF}"/>
                      </a:ext>
                    </a:extLst>
                  </p:cNvPr>
                  <p:cNvSpPr/>
                  <p:nvPr/>
                </p:nvSpPr>
                <p:spPr>
                  <a:xfrm>
                    <a:off x="0" y="9109018"/>
                    <a:ext cx="6858000" cy="796982"/>
                  </a:xfrm>
                  <a:prstGeom prst="rect">
                    <a:avLst/>
                  </a:prstGeom>
                  <a:solidFill>
                    <a:schemeClr val="bg1">
                      <a:alpha val="67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EAF24146-9688-F8B8-F367-509C9A282DAA}"/>
                      </a:ext>
                    </a:extLst>
                  </p:cNvPr>
                  <p:cNvSpPr txBox="1"/>
                  <p:nvPr/>
                </p:nvSpPr>
                <p:spPr>
                  <a:xfrm>
                    <a:off x="21927" y="9172396"/>
                    <a:ext cx="6857999" cy="8463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nl-BE" sz="1300" b="1" dirty="0">
                        <a:solidFill>
                          <a:srgbClr val="118FB9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rPr>
                      <a:t>#PrEvCan #CANCERCODE</a:t>
                    </a:r>
                  </a:p>
                  <a:p>
                    <a:pPr algn="ctr"/>
                    <a:r>
                      <a:rPr lang="en-GB" sz="1200" b="1" dirty="0">
                        <a:solidFill>
                          <a:srgbClr val="118FB9"/>
                        </a:solidFill>
                        <a:effectLst/>
                      </a:rPr>
                      <a:t>The </a:t>
                    </a:r>
                    <a:r>
                      <a:rPr lang="en-GB" sz="1200" b="1" dirty="0" err="1">
                        <a:solidFill>
                          <a:srgbClr val="118FB9"/>
                        </a:solidFill>
                        <a:effectLst/>
                      </a:rPr>
                      <a:t>PrEvCan</a:t>
                    </a:r>
                    <a:r>
                      <a:rPr lang="en-GB" sz="1200" b="1" dirty="0">
                        <a:solidFill>
                          <a:srgbClr val="118FB9"/>
                        </a:solidFill>
                        <a:effectLst/>
                      </a:rPr>
                      <a:t> campaign was initiated by EONS and is run in association </a:t>
                    </a:r>
                    <a:br>
                      <a:rPr lang="en-GB" sz="1200" b="1" dirty="0">
                        <a:solidFill>
                          <a:srgbClr val="118FB9"/>
                        </a:solidFill>
                        <a:effectLst/>
                      </a:rPr>
                    </a:br>
                    <a:r>
                      <a:rPr lang="en-GB" sz="1200" b="1" dirty="0">
                        <a:solidFill>
                          <a:srgbClr val="118FB9"/>
                        </a:solidFill>
                        <a:effectLst/>
                      </a:rPr>
                      <a:t>with key campaign partner, ESMO. </a:t>
                    </a:r>
                    <a:r>
                      <a:rPr lang="en-US" sz="1200" b="1" dirty="0">
                        <a:solidFill>
                          <a:srgbClr val="118FB9"/>
                        </a:solidFill>
                        <a:cs typeface="Aharoni" panose="02010803020104030203" pitchFamily="2" charset="-79"/>
                      </a:rPr>
                      <a:t>More info</a:t>
                    </a:r>
                    <a:r>
                      <a:rPr lang="nl-BE" sz="1200" b="1" dirty="0">
                        <a:solidFill>
                          <a:srgbClr val="118FB9"/>
                        </a:solidFill>
                        <a:cs typeface="Aharoni" panose="02010803020104030203" pitchFamily="2" charset="-79"/>
                      </a:rPr>
                      <a:t>: www.cancernurse.eu/</a:t>
                    </a:r>
                    <a:r>
                      <a:rPr lang="cs-CZ" sz="1200" b="1" dirty="0">
                        <a:solidFill>
                          <a:srgbClr val="118FB9"/>
                        </a:solidFill>
                        <a:cs typeface="Aharoni" panose="02010803020104030203" pitchFamily="2" charset="-79"/>
                      </a:rPr>
                      <a:t>prev</a:t>
                    </a:r>
                    <a:r>
                      <a:rPr lang="en-US" sz="1200" b="1" dirty="0">
                        <a:solidFill>
                          <a:srgbClr val="118FB9"/>
                        </a:solidFill>
                        <a:cs typeface="Aharoni" panose="02010803020104030203" pitchFamily="2" charset="-79"/>
                      </a:rPr>
                      <a:t>can</a:t>
                    </a:r>
                    <a:br>
                      <a:rPr lang="nl-BE" sz="1200" b="1" dirty="0">
                        <a:solidFill>
                          <a:srgbClr val="118FB9"/>
                        </a:solidFill>
                        <a:cs typeface="Aharoni" panose="02010803020104030203" pitchFamily="2" charset="-79"/>
                      </a:rPr>
                    </a:br>
                    <a:endParaRPr lang="en-GB" sz="1200" b="1" dirty="0">
                      <a:solidFill>
                        <a:srgbClr val="118FB9"/>
                      </a:solidFill>
                      <a:cs typeface="Aharoni" panose="02010803020104030203" pitchFamily="2" charset="-79"/>
                    </a:endParaRPr>
                  </a:p>
                </p:txBody>
              </p:sp>
              <p:grpSp>
                <p:nvGrpSpPr>
                  <p:cNvPr id="31" name="Group 30">
                    <a:extLst>
                      <a:ext uri="{FF2B5EF4-FFF2-40B4-BE49-F238E27FC236}">
                        <a16:creationId xmlns:a16="http://schemas.microsoft.com/office/drawing/2014/main" id="{5121FC70-74E7-07E1-C294-5BA1EBF4C867}"/>
                      </a:ext>
                    </a:extLst>
                  </p:cNvPr>
                  <p:cNvGrpSpPr/>
                  <p:nvPr/>
                </p:nvGrpSpPr>
                <p:grpSpPr>
                  <a:xfrm>
                    <a:off x="224716" y="9297854"/>
                    <a:ext cx="475488" cy="475488"/>
                    <a:chOff x="-302004" y="1916250"/>
                    <a:chExt cx="2823923" cy="2823924"/>
                  </a:xfrm>
                </p:grpSpPr>
                <p:sp>
                  <p:nvSpPr>
                    <p:cNvPr id="32" name="Ovaal 2">
                      <a:extLst>
                        <a:ext uri="{FF2B5EF4-FFF2-40B4-BE49-F238E27FC236}">
                          <a16:creationId xmlns:a16="http://schemas.microsoft.com/office/drawing/2014/main" id="{796A0824-0429-6C80-934E-2A2355C91A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302004" y="1916250"/>
                      <a:ext cx="2823923" cy="282392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BE" sz="180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pic>
                  <p:nvPicPr>
                    <p:cNvPr id="33" name="Picture 32" descr="A picture containing text, clipart&#10;&#10;Description automatically generated">
                      <a:extLst>
                        <a:ext uri="{FF2B5EF4-FFF2-40B4-BE49-F238E27FC236}">
                          <a16:creationId xmlns:a16="http://schemas.microsoft.com/office/drawing/2014/main" id="{F7A7CA1F-DAC9-88CE-A01B-6A16F27AB28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-219048" y="2002330"/>
                      <a:ext cx="2669717" cy="2651758"/>
                    </a:xfrm>
                    <a:prstGeom prst="ellipse">
                      <a:avLst/>
                    </a:prstGeom>
                  </p:spPr>
                </p:pic>
              </p:grpSp>
            </p:grpSp>
            <p:pic>
              <p:nvPicPr>
                <p:cNvPr id="28" name="Graphic 27">
                  <a:extLst>
                    <a:ext uri="{FF2B5EF4-FFF2-40B4-BE49-F238E27FC236}">
                      <a16:creationId xmlns:a16="http://schemas.microsoft.com/office/drawing/2014/main" id="{E8EC7236-6ACB-8283-9A96-9519E3145C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rcRect t="1" r="36621" b="-13923"/>
                <a:stretch/>
              </p:blipFill>
              <p:spPr>
                <a:xfrm>
                  <a:off x="6061796" y="9394066"/>
                  <a:ext cx="703986" cy="331414"/>
                </a:xfrm>
                <a:prstGeom prst="rect">
                  <a:avLst/>
                </a:prstGeom>
              </p:spPr>
            </p:pic>
          </p:grpSp>
        </p:grpSp>
        <p:sp>
          <p:nvSpPr>
            <p:cNvPr id="7" name="Ovaal 41">
              <a:extLst>
                <a:ext uri="{FF2B5EF4-FFF2-40B4-BE49-F238E27FC236}">
                  <a16:creationId xmlns:a16="http://schemas.microsoft.com/office/drawing/2014/main" id="{E3FBBCAB-6752-232F-7DEF-1B7716150B70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118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3F00FD5B-7820-5E09-663C-E7AFAE120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41" y="406663"/>
              <a:ext cx="548640" cy="548640"/>
            </a:xfrm>
            <a:prstGeom prst="rect">
              <a:avLst/>
            </a:prstGeom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C574D0E-6E4B-6F64-F0E8-D26C9A8B30C6}"/>
                </a:ext>
              </a:extLst>
            </p:cNvPr>
            <p:cNvGrpSpPr/>
            <p:nvPr/>
          </p:nvGrpSpPr>
          <p:grpSpPr>
            <a:xfrm>
              <a:off x="431279" y="375565"/>
              <a:ext cx="1792224" cy="1792224"/>
              <a:chOff x="1433852" y="1700836"/>
              <a:chExt cx="2823923" cy="2823924"/>
            </a:xfrm>
          </p:grpSpPr>
          <p:sp>
            <p:nvSpPr>
              <p:cNvPr id="4" name="Ovaal 2">
                <a:extLst>
                  <a:ext uri="{FF2B5EF4-FFF2-40B4-BE49-F238E27FC236}">
                    <a16:creationId xmlns:a16="http://schemas.microsoft.com/office/drawing/2014/main" id="{BB257179-4CA2-6917-B516-D5D14BD06CC0}"/>
                  </a:ext>
                </a:extLst>
              </p:cNvPr>
              <p:cNvSpPr/>
              <p:nvPr/>
            </p:nvSpPr>
            <p:spPr>
              <a:xfrm>
                <a:off x="1433852" y="1700836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6" name="Picture 5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F1163346-D302-0ACE-57BB-D6A5F5446F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9791" y="1805365"/>
                <a:ext cx="2669717" cy="2651760"/>
              </a:xfrm>
              <a:prstGeom prst="ellipse">
                <a:avLst/>
              </a:prstGeom>
            </p:spPr>
          </p:pic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25E7E1A-E292-A077-FDD5-A2CBB7B1D87E}"/>
                </a:ext>
              </a:extLst>
            </p:cNvPr>
            <p:cNvSpPr txBox="1"/>
            <p:nvPr/>
          </p:nvSpPr>
          <p:spPr>
            <a:xfrm>
              <a:off x="2395499" y="922652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TAKE PART </a:t>
              </a:r>
              <a:b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IN ORGANISED </a:t>
              </a:r>
              <a:b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CANCER SCREENING PROGRAMMES</a:t>
              </a: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3377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3869A41-0EE5-C941-18C2-F7683409CD33}"/>
              </a:ext>
            </a:extLst>
          </p:cNvPr>
          <p:cNvGrpSpPr/>
          <p:nvPr/>
        </p:nvGrpSpPr>
        <p:grpSpPr>
          <a:xfrm>
            <a:off x="-4101" y="1"/>
            <a:ext cx="6879926" cy="10042957"/>
            <a:chOff x="-4101" y="1"/>
            <a:chExt cx="6879926" cy="10042957"/>
          </a:xfrm>
        </p:grpSpPr>
        <p:pic>
          <p:nvPicPr>
            <p:cNvPr id="3" name="Picture 2" descr="A picture containing text, appliance, kitchen appliance, automaton&#10;&#10;Description automatically generated">
              <a:extLst>
                <a:ext uri="{FF2B5EF4-FFF2-40B4-BE49-F238E27FC236}">
                  <a16:creationId xmlns:a16="http://schemas.microsoft.com/office/drawing/2014/main" id="{9B63B31F-A129-75D0-56F2-D94A56976C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56" t="3310" b="7960"/>
            <a:stretch/>
          </p:blipFill>
          <p:spPr>
            <a:xfrm>
              <a:off x="4101" y="1"/>
              <a:ext cx="6871724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515831" y="3905198"/>
              <a:ext cx="5818135" cy="3348759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654" y="4538439"/>
              <a:ext cx="5783812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91B512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91B512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Cancer screening saves lives, always attend cancer screening, when invited</a:t>
              </a:r>
              <a:endParaRPr lang="en-GB" sz="6000" b="1" dirty="0">
                <a:solidFill>
                  <a:srgbClr val="118FB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BD0E552-0BE2-7A60-397E-A85DD7A10760}"/>
                </a:ext>
              </a:extLst>
            </p:cNvPr>
            <p:cNvGrpSpPr/>
            <p:nvPr/>
          </p:nvGrpSpPr>
          <p:grpSpPr>
            <a:xfrm>
              <a:off x="-4101" y="153871"/>
              <a:ext cx="6879926" cy="9889087"/>
              <a:chOff x="-4101" y="153871"/>
              <a:chExt cx="6879926" cy="9889087"/>
            </a:xfrm>
          </p:grpSpPr>
          <p:sp>
            <p:nvSpPr>
              <p:cNvPr id="40" name="Freeform 72">
                <a:extLst>
                  <a:ext uri="{FF2B5EF4-FFF2-40B4-BE49-F238E27FC236}">
                    <a16:creationId xmlns:a16="http://schemas.microsoft.com/office/drawing/2014/main" id="{D57D5010-3B0C-1690-D314-9996552EAE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466" y="153871"/>
                <a:ext cx="4213623" cy="2285365"/>
              </a:xfrm>
              <a:custGeom>
                <a:avLst/>
                <a:gdLst>
                  <a:gd name="T0" fmla="*/ 7607 w 7645"/>
                  <a:gd name="T1" fmla="*/ 977 h 4080"/>
                  <a:gd name="T2" fmla="*/ 7607 w 7645"/>
                  <a:gd name="T3" fmla="*/ 977 h 4080"/>
                  <a:gd name="T4" fmla="*/ 6878 w 7645"/>
                  <a:gd name="T5" fmla="*/ 269 h 4080"/>
                  <a:gd name="T6" fmla="*/ 6878 w 7645"/>
                  <a:gd name="T7" fmla="*/ 269 h 4080"/>
                  <a:gd name="T8" fmla="*/ 5865 w 7645"/>
                  <a:gd name="T9" fmla="*/ 0 h 4080"/>
                  <a:gd name="T10" fmla="*/ 5865 w 7645"/>
                  <a:gd name="T11" fmla="*/ 0 h 4080"/>
                  <a:gd name="T12" fmla="*/ 3825 w 7645"/>
                  <a:gd name="T13" fmla="*/ 2039 h 4080"/>
                  <a:gd name="T14" fmla="*/ 3825 w 7645"/>
                  <a:gd name="T15" fmla="*/ 2039 h 4080"/>
                  <a:gd name="T16" fmla="*/ 2040 w 7645"/>
                  <a:gd name="T17" fmla="*/ 3825 h 4080"/>
                  <a:gd name="T18" fmla="*/ 2040 w 7645"/>
                  <a:gd name="T19" fmla="*/ 3825 h 4080"/>
                  <a:gd name="T20" fmla="*/ 255 w 7645"/>
                  <a:gd name="T21" fmla="*/ 2039 h 4080"/>
                  <a:gd name="T22" fmla="*/ 255 w 7645"/>
                  <a:gd name="T23" fmla="*/ 2039 h 4080"/>
                  <a:gd name="T24" fmla="*/ 2040 w 7645"/>
                  <a:gd name="T25" fmla="*/ 255 h 4080"/>
                  <a:gd name="T26" fmla="*/ 2040 w 7645"/>
                  <a:gd name="T27" fmla="*/ 255 h 4080"/>
                  <a:gd name="T28" fmla="*/ 2927 w 7645"/>
                  <a:gd name="T29" fmla="*/ 490 h 4080"/>
                  <a:gd name="T30" fmla="*/ 2927 w 7645"/>
                  <a:gd name="T31" fmla="*/ 490 h 4080"/>
                  <a:gd name="T32" fmla="*/ 3564 w 7645"/>
                  <a:gd name="T33" fmla="*/ 1109 h 4080"/>
                  <a:gd name="T34" fmla="*/ 3564 w 7645"/>
                  <a:gd name="T35" fmla="*/ 1109 h 4080"/>
                  <a:gd name="T36" fmla="*/ 3739 w 7645"/>
                  <a:gd name="T37" fmla="*/ 1152 h 4080"/>
                  <a:gd name="T38" fmla="*/ 3739 w 7645"/>
                  <a:gd name="T39" fmla="*/ 1152 h 4080"/>
                  <a:gd name="T40" fmla="*/ 3782 w 7645"/>
                  <a:gd name="T41" fmla="*/ 977 h 4080"/>
                  <a:gd name="T42" fmla="*/ 3782 w 7645"/>
                  <a:gd name="T43" fmla="*/ 977 h 4080"/>
                  <a:gd name="T44" fmla="*/ 3053 w 7645"/>
                  <a:gd name="T45" fmla="*/ 269 h 4080"/>
                  <a:gd name="T46" fmla="*/ 3053 w 7645"/>
                  <a:gd name="T47" fmla="*/ 269 h 4080"/>
                  <a:gd name="T48" fmla="*/ 2040 w 7645"/>
                  <a:gd name="T49" fmla="*/ 0 h 4080"/>
                  <a:gd name="T50" fmla="*/ 2040 w 7645"/>
                  <a:gd name="T51" fmla="*/ 0 h 4080"/>
                  <a:gd name="T52" fmla="*/ 0 w 7645"/>
                  <a:gd name="T53" fmla="*/ 2039 h 4080"/>
                  <a:gd name="T54" fmla="*/ 0 w 7645"/>
                  <a:gd name="T55" fmla="*/ 2039 h 4080"/>
                  <a:gd name="T56" fmla="*/ 2040 w 7645"/>
                  <a:gd name="T57" fmla="*/ 4079 h 4080"/>
                  <a:gd name="T58" fmla="*/ 2040 w 7645"/>
                  <a:gd name="T59" fmla="*/ 4079 h 4080"/>
                  <a:gd name="T60" fmla="*/ 4080 w 7645"/>
                  <a:gd name="T61" fmla="*/ 2039 h 4080"/>
                  <a:gd name="T62" fmla="*/ 4080 w 7645"/>
                  <a:gd name="T63" fmla="*/ 2039 h 4080"/>
                  <a:gd name="T64" fmla="*/ 5865 w 7645"/>
                  <a:gd name="T65" fmla="*/ 255 h 4080"/>
                  <a:gd name="T66" fmla="*/ 5865 w 7645"/>
                  <a:gd name="T67" fmla="*/ 255 h 4080"/>
                  <a:gd name="T68" fmla="*/ 6751 w 7645"/>
                  <a:gd name="T69" fmla="*/ 490 h 4080"/>
                  <a:gd name="T70" fmla="*/ 6751 w 7645"/>
                  <a:gd name="T71" fmla="*/ 490 h 4080"/>
                  <a:gd name="T72" fmla="*/ 7389 w 7645"/>
                  <a:gd name="T73" fmla="*/ 1109 h 4080"/>
                  <a:gd name="T74" fmla="*/ 7389 w 7645"/>
                  <a:gd name="T75" fmla="*/ 1109 h 4080"/>
                  <a:gd name="T76" fmla="*/ 7565 w 7645"/>
                  <a:gd name="T77" fmla="*/ 1152 h 4080"/>
                  <a:gd name="T78" fmla="*/ 7565 w 7645"/>
                  <a:gd name="T79" fmla="*/ 1152 h 4080"/>
                  <a:gd name="T80" fmla="*/ 7607 w 7645"/>
                  <a:gd name="T81" fmla="*/ 977 h 4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645" h="4080">
                    <a:moveTo>
                      <a:pt x="7607" y="977"/>
                    </a:moveTo>
                    <a:lnTo>
                      <a:pt x="7607" y="977"/>
                    </a:lnTo>
                    <a:cubicBezTo>
                      <a:pt x="7428" y="685"/>
                      <a:pt x="7176" y="440"/>
                      <a:pt x="6878" y="269"/>
                    </a:cubicBezTo>
                    <a:lnTo>
                      <a:pt x="6878" y="269"/>
                    </a:lnTo>
                    <a:cubicBezTo>
                      <a:pt x="6572" y="93"/>
                      <a:pt x="6221" y="0"/>
                      <a:pt x="5865" y="0"/>
                    </a:cubicBezTo>
                    <a:lnTo>
                      <a:pt x="5865" y="0"/>
                    </a:lnTo>
                    <a:cubicBezTo>
                      <a:pt x="4741" y="0"/>
                      <a:pt x="3825" y="915"/>
                      <a:pt x="3825" y="2039"/>
                    </a:cubicBezTo>
                    <a:lnTo>
                      <a:pt x="3825" y="2039"/>
                    </a:lnTo>
                    <a:cubicBezTo>
                      <a:pt x="3825" y="3024"/>
                      <a:pt x="3025" y="3825"/>
                      <a:pt x="2040" y="3825"/>
                    </a:cubicBezTo>
                    <a:lnTo>
                      <a:pt x="2040" y="3825"/>
                    </a:lnTo>
                    <a:cubicBezTo>
                      <a:pt x="1056" y="3825"/>
                      <a:pt x="255" y="3024"/>
                      <a:pt x="255" y="2039"/>
                    </a:cubicBezTo>
                    <a:lnTo>
                      <a:pt x="255" y="2039"/>
                    </a:lnTo>
                    <a:cubicBezTo>
                      <a:pt x="255" y="1055"/>
                      <a:pt x="1056" y="255"/>
                      <a:pt x="2040" y="255"/>
                    </a:cubicBezTo>
                    <a:lnTo>
                      <a:pt x="2040" y="255"/>
                    </a:lnTo>
                    <a:cubicBezTo>
                      <a:pt x="2352" y="255"/>
                      <a:pt x="2658" y="336"/>
                      <a:pt x="2927" y="490"/>
                    </a:cubicBezTo>
                    <a:lnTo>
                      <a:pt x="2927" y="490"/>
                    </a:lnTo>
                    <a:cubicBezTo>
                      <a:pt x="3187" y="639"/>
                      <a:pt x="3407" y="854"/>
                      <a:pt x="3564" y="1109"/>
                    </a:cubicBezTo>
                    <a:lnTo>
                      <a:pt x="3564" y="1109"/>
                    </a:lnTo>
                    <a:cubicBezTo>
                      <a:pt x="3601" y="1169"/>
                      <a:pt x="3679" y="1188"/>
                      <a:pt x="3739" y="1152"/>
                    </a:cubicBezTo>
                    <a:lnTo>
                      <a:pt x="3739" y="1152"/>
                    </a:lnTo>
                    <a:cubicBezTo>
                      <a:pt x="3799" y="1115"/>
                      <a:pt x="3818" y="1037"/>
                      <a:pt x="3782" y="977"/>
                    </a:cubicBezTo>
                    <a:lnTo>
                      <a:pt x="3782" y="977"/>
                    </a:lnTo>
                    <a:cubicBezTo>
                      <a:pt x="3603" y="685"/>
                      <a:pt x="3351" y="440"/>
                      <a:pt x="3053" y="269"/>
                    </a:cubicBezTo>
                    <a:lnTo>
                      <a:pt x="3053" y="269"/>
                    </a:lnTo>
                    <a:cubicBezTo>
                      <a:pt x="2746" y="93"/>
                      <a:pt x="2396" y="0"/>
                      <a:pt x="2040" y="0"/>
                    </a:cubicBezTo>
                    <a:lnTo>
                      <a:pt x="2040" y="0"/>
                    </a:lnTo>
                    <a:cubicBezTo>
                      <a:pt x="915" y="0"/>
                      <a:pt x="0" y="915"/>
                      <a:pt x="0" y="2039"/>
                    </a:cubicBezTo>
                    <a:lnTo>
                      <a:pt x="0" y="2039"/>
                    </a:lnTo>
                    <a:cubicBezTo>
                      <a:pt x="0" y="3164"/>
                      <a:pt x="915" y="4079"/>
                      <a:pt x="2040" y="4079"/>
                    </a:cubicBezTo>
                    <a:lnTo>
                      <a:pt x="2040" y="4079"/>
                    </a:lnTo>
                    <a:cubicBezTo>
                      <a:pt x="3165" y="4079"/>
                      <a:pt x="4080" y="3164"/>
                      <a:pt x="4080" y="2039"/>
                    </a:cubicBezTo>
                    <a:lnTo>
                      <a:pt x="4080" y="2039"/>
                    </a:lnTo>
                    <a:cubicBezTo>
                      <a:pt x="4080" y="1055"/>
                      <a:pt x="4881" y="255"/>
                      <a:pt x="5865" y="255"/>
                    </a:cubicBezTo>
                    <a:lnTo>
                      <a:pt x="5865" y="255"/>
                    </a:lnTo>
                    <a:cubicBezTo>
                      <a:pt x="6177" y="255"/>
                      <a:pt x="6483" y="336"/>
                      <a:pt x="6751" y="490"/>
                    </a:cubicBezTo>
                    <a:lnTo>
                      <a:pt x="6751" y="490"/>
                    </a:lnTo>
                    <a:cubicBezTo>
                      <a:pt x="7012" y="639"/>
                      <a:pt x="7233" y="854"/>
                      <a:pt x="7389" y="1109"/>
                    </a:cubicBezTo>
                    <a:lnTo>
                      <a:pt x="7389" y="1109"/>
                    </a:lnTo>
                    <a:cubicBezTo>
                      <a:pt x="7426" y="1169"/>
                      <a:pt x="7505" y="1188"/>
                      <a:pt x="7565" y="1152"/>
                    </a:cubicBezTo>
                    <a:lnTo>
                      <a:pt x="7565" y="1152"/>
                    </a:lnTo>
                    <a:cubicBezTo>
                      <a:pt x="7625" y="1115"/>
                      <a:pt x="7644" y="1037"/>
                      <a:pt x="7607" y="977"/>
                    </a:cubicBezTo>
                  </a:path>
                </a:pathLst>
              </a:custGeom>
              <a:solidFill>
                <a:srgbClr val="2585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dirty="0"/>
              </a:p>
            </p:txBody>
          </p:sp>
          <p:sp>
            <p:nvSpPr>
              <p:cNvPr id="41" name="Freeform 74">
                <a:extLst>
                  <a:ext uri="{FF2B5EF4-FFF2-40B4-BE49-F238E27FC236}">
                    <a16:creationId xmlns:a16="http://schemas.microsoft.com/office/drawing/2014/main" id="{EB7005F8-7C75-3B5C-4E1D-264B97CAFB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9903" y="153871"/>
                <a:ext cx="4213623" cy="2261464"/>
              </a:xfrm>
              <a:custGeom>
                <a:avLst/>
                <a:gdLst>
                  <a:gd name="T0" fmla="*/ 5603 w 7644"/>
                  <a:gd name="T1" fmla="*/ 4079 h 4080"/>
                  <a:gd name="T2" fmla="*/ 5603 w 7644"/>
                  <a:gd name="T3" fmla="*/ 4079 h 4080"/>
                  <a:gd name="T4" fmla="*/ 4590 w 7644"/>
                  <a:gd name="T5" fmla="*/ 3810 h 4080"/>
                  <a:gd name="T6" fmla="*/ 4590 w 7644"/>
                  <a:gd name="T7" fmla="*/ 3810 h 4080"/>
                  <a:gd name="T8" fmla="*/ 3861 w 7644"/>
                  <a:gd name="T9" fmla="*/ 3102 h 4080"/>
                  <a:gd name="T10" fmla="*/ 3861 w 7644"/>
                  <a:gd name="T11" fmla="*/ 3102 h 4080"/>
                  <a:gd name="T12" fmla="*/ 3904 w 7644"/>
                  <a:gd name="T13" fmla="*/ 2927 h 4080"/>
                  <a:gd name="T14" fmla="*/ 3904 w 7644"/>
                  <a:gd name="T15" fmla="*/ 2927 h 4080"/>
                  <a:gd name="T16" fmla="*/ 4079 w 7644"/>
                  <a:gd name="T17" fmla="*/ 2969 h 4080"/>
                  <a:gd name="T18" fmla="*/ 4079 w 7644"/>
                  <a:gd name="T19" fmla="*/ 2969 h 4080"/>
                  <a:gd name="T20" fmla="*/ 4717 w 7644"/>
                  <a:gd name="T21" fmla="*/ 3589 h 4080"/>
                  <a:gd name="T22" fmla="*/ 4717 w 7644"/>
                  <a:gd name="T23" fmla="*/ 3589 h 4080"/>
                  <a:gd name="T24" fmla="*/ 5603 w 7644"/>
                  <a:gd name="T25" fmla="*/ 3825 h 4080"/>
                  <a:gd name="T26" fmla="*/ 5603 w 7644"/>
                  <a:gd name="T27" fmla="*/ 3825 h 4080"/>
                  <a:gd name="T28" fmla="*/ 7388 w 7644"/>
                  <a:gd name="T29" fmla="*/ 2039 h 4080"/>
                  <a:gd name="T30" fmla="*/ 7388 w 7644"/>
                  <a:gd name="T31" fmla="*/ 2039 h 4080"/>
                  <a:gd name="T32" fmla="*/ 5603 w 7644"/>
                  <a:gd name="T33" fmla="*/ 255 h 4080"/>
                  <a:gd name="T34" fmla="*/ 5603 w 7644"/>
                  <a:gd name="T35" fmla="*/ 255 h 4080"/>
                  <a:gd name="T36" fmla="*/ 3818 w 7644"/>
                  <a:gd name="T37" fmla="*/ 2039 h 4080"/>
                  <a:gd name="T38" fmla="*/ 3818 w 7644"/>
                  <a:gd name="T39" fmla="*/ 2039 h 4080"/>
                  <a:gd name="T40" fmla="*/ 1778 w 7644"/>
                  <a:gd name="T41" fmla="*/ 4079 h 4080"/>
                  <a:gd name="T42" fmla="*/ 1778 w 7644"/>
                  <a:gd name="T43" fmla="*/ 4079 h 4080"/>
                  <a:gd name="T44" fmla="*/ 765 w 7644"/>
                  <a:gd name="T45" fmla="*/ 3810 h 4080"/>
                  <a:gd name="T46" fmla="*/ 765 w 7644"/>
                  <a:gd name="T47" fmla="*/ 3810 h 4080"/>
                  <a:gd name="T48" fmla="*/ 37 w 7644"/>
                  <a:gd name="T49" fmla="*/ 3102 h 4080"/>
                  <a:gd name="T50" fmla="*/ 37 w 7644"/>
                  <a:gd name="T51" fmla="*/ 3102 h 4080"/>
                  <a:gd name="T52" fmla="*/ 79 w 7644"/>
                  <a:gd name="T53" fmla="*/ 2927 h 4080"/>
                  <a:gd name="T54" fmla="*/ 79 w 7644"/>
                  <a:gd name="T55" fmla="*/ 2927 h 4080"/>
                  <a:gd name="T56" fmla="*/ 254 w 7644"/>
                  <a:gd name="T57" fmla="*/ 2969 h 4080"/>
                  <a:gd name="T58" fmla="*/ 254 w 7644"/>
                  <a:gd name="T59" fmla="*/ 2969 h 4080"/>
                  <a:gd name="T60" fmla="*/ 892 w 7644"/>
                  <a:gd name="T61" fmla="*/ 3589 h 4080"/>
                  <a:gd name="T62" fmla="*/ 892 w 7644"/>
                  <a:gd name="T63" fmla="*/ 3589 h 4080"/>
                  <a:gd name="T64" fmla="*/ 1778 w 7644"/>
                  <a:gd name="T65" fmla="*/ 3825 h 4080"/>
                  <a:gd name="T66" fmla="*/ 1778 w 7644"/>
                  <a:gd name="T67" fmla="*/ 3825 h 4080"/>
                  <a:gd name="T68" fmla="*/ 3564 w 7644"/>
                  <a:gd name="T69" fmla="*/ 2039 h 4080"/>
                  <a:gd name="T70" fmla="*/ 3564 w 7644"/>
                  <a:gd name="T71" fmla="*/ 2039 h 4080"/>
                  <a:gd name="T72" fmla="*/ 5603 w 7644"/>
                  <a:gd name="T73" fmla="*/ 0 h 4080"/>
                  <a:gd name="T74" fmla="*/ 5603 w 7644"/>
                  <a:gd name="T75" fmla="*/ 0 h 4080"/>
                  <a:gd name="T76" fmla="*/ 7643 w 7644"/>
                  <a:gd name="T77" fmla="*/ 2039 h 4080"/>
                  <a:gd name="T78" fmla="*/ 7643 w 7644"/>
                  <a:gd name="T79" fmla="*/ 2039 h 4080"/>
                  <a:gd name="T80" fmla="*/ 5603 w 7644"/>
                  <a:gd name="T81" fmla="*/ 4079 h 4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644" h="4080">
                    <a:moveTo>
                      <a:pt x="5603" y="4079"/>
                    </a:moveTo>
                    <a:lnTo>
                      <a:pt x="5603" y="4079"/>
                    </a:lnTo>
                    <a:cubicBezTo>
                      <a:pt x="5248" y="4079"/>
                      <a:pt x="4897" y="3986"/>
                      <a:pt x="4590" y="3810"/>
                    </a:cubicBezTo>
                    <a:lnTo>
                      <a:pt x="4590" y="3810"/>
                    </a:lnTo>
                    <a:cubicBezTo>
                      <a:pt x="4293" y="3639"/>
                      <a:pt x="4041" y="3395"/>
                      <a:pt x="3861" y="3102"/>
                    </a:cubicBezTo>
                    <a:lnTo>
                      <a:pt x="3861" y="3102"/>
                    </a:lnTo>
                    <a:cubicBezTo>
                      <a:pt x="3825" y="3042"/>
                      <a:pt x="3844" y="2963"/>
                      <a:pt x="3904" y="2927"/>
                    </a:cubicBezTo>
                    <a:lnTo>
                      <a:pt x="3904" y="2927"/>
                    </a:lnTo>
                    <a:cubicBezTo>
                      <a:pt x="3964" y="2890"/>
                      <a:pt x="4042" y="2909"/>
                      <a:pt x="4079" y="2969"/>
                    </a:cubicBezTo>
                    <a:lnTo>
                      <a:pt x="4079" y="2969"/>
                    </a:lnTo>
                    <a:cubicBezTo>
                      <a:pt x="4236" y="3225"/>
                      <a:pt x="4456" y="3440"/>
                      <a:pt x="4717" y="3589"/>
                    </a:cubicBezTo>
                    <a:lnTo>
                      <a:pt x="4717" y="3589"/>
                    </a:lnTo>
                    <a:cubicBezTo>
                      <a:pt x="4985" y="3743"/>
                      <a:pt x="5292" y="3825"/>
                      <a:pt x="5603" y="3825"/>
                    </a:cubicBezTo>
                    <a:lnTo>
                      <a:pt x="5603" y="3825"/>
                    </a:lnTo>
                    <a:cubicBezTo>
                      <a:pt x="6588" y="3825"/>
                      <a:pt x="7388" y="3024"/>
                      <a:pt x="7388" y="2039"/>
                    </a:cubicBezTo>
                    <a:lnTo>
                      <a:pt x="7388" y="2039"/>
                    </a:lnTo>
                    <a:cubicBezTo>
                      <a:pt x="7388" y="1055"/>
                      <a:pt x="6588" y="255"/>
                      <a:pt x="5603" y="255"/>
                    </a:cubicBezTo>
                    <a:lnTo>
                      <a:pt x="5603" y="255"/>
                    </a:lnTo>
                    <a:cubicBezTo>
                      <a:pt x="4619" y="255"/>
                      <a:pt x="3818" y="1055"/>
                      <a:pt x="3818" y="2039"/>
                    </a:cubicBezTo>
                    <a:lnTo>
                      <a:pt x="3818" y="2039"/>
                    </a:lnTo>
                    <a:cubicBezTo>
                      <a:pt x="3818" y="3164"/>
                      <a:pt x="2903" y="4079"/>
                      <a:pt x="1778" y="4079"/>
                    </a:cubicBezTo>
                    <a:lnTo>
                      <a:pt x="1778" y="4079"/>
                    </a:lnTo>
                    <a:cubicBezTo>
                      <a:pt x="1422" y="4079"/>
                      <a:pt x="1072" y="3986"/>
                      <a:pt x="765" y="3810"/>
                    </a:cubicBezTo>
                    <a:lnTo>
                      <a:pt x="765" y="3810"/>
                    </a:lnTo>
                    <a:cubicBezTo>
                      <a:pt x="467" y="3639"/>
                      <a:pt x="215" y="3395"/>
                      <a:pt x="37" y="3102"/>
                    </a:cubicBezTo>
                    <a:lnTo>
                      <a:pt x="37" y="3102"/>
                    </a:lnTo>
                    <a:cubicBezTo>
                      <a:pt x="0" y="3042"/>
                      <a:pt x="19" y="2963"/>
                      <a:pt x="79" y="2927"/>
                    </a:cubicBezTo>
                    <a:lnTo>
                      <a:pt x="79" y="2927"/>
                    </a:lnTo>
                    <a:cubicBezTo>
                      <a:pt x="139" y="2890"/>
                      <a:pt x="217" y="2909"/>
                      <a:pt x="254" y="2969"/>
                    </a:cubicBezTo>
                    <a:lnTo>
                      <a:pt x="254" y="2969"/>
                    </a:lnTo>
                    <a:cubicBezTo>
                      <a:pt x="410" y="3225"/>
                      <a:pt x="631" y="3440"/>
                      <a:pt x="892" y="3589"/>
                    </a:cubicBezTo>
                    <a:lnTo>
                      <a:pt x="892" y="3589"/>
                    </a:lnTo>
                    <a:cubicBezTo>
                      <a:pt x="1160" y="3743"/>
                      <a:pt x="1467" y="3825"/>
                      <a:pt x="1778" y="3825"/>
                    </a:cubicBezTo>
                    <a:lnTo>
                      <a:pt x="1778" y="3825"/>
                    </a:lnTo>
                    <a:cubicBezTo>
                      <a:pt x="2762" y="3825"/>
                      <a:pt x="3564" y="3024"/>
                      <a:pt x="3564" y="2039"/>
                    </a:cubicBezTo>
                    <a:lnTo>
                      <a:pt x="3564" y="2039"/>
                    </a:lnTo>
                    <a:cubicBezTo>
                      <a:pt x="3564" y="915"/>
                      <a:pt x="4478" y="0"/>
                      <a:pt x="5603" y="0"/>
                    </a:cubicBezTo>
                    <a:lnTo>
                      <a:pt x="5603" y="0"/>
                    </a:lnTo>
                    <a:cubicBezTo>
                      <a:pt x="6728" y="0"/>
                      <a:pt x="7643" y="915"/>
                      <a:pt x="7643" y="2039"/>
                    </a:cubicBezTo>
                    <a:lnTo>
                      <a:pt x="7643" y="2039"/>
                    </a:lnTo>
                    <a:cubicBezTo>
                      <a:pt x="7643" y="3164"/>
                      <a:pt x="6728" y="4079"/>
                      <a:pt x="5603" y="4079"/>
                    </a:cubicBezTo>
                  </a:path>
                </a:pathLst>
              </a:custGeom>
              <a:solidFill>
                <a:srgbClr val="2585C2"/>
              </a:solidFill>
              <a:ln>
                <a:solidFill>
                  <a:srgbClr val="2585C2"/>
                </a:solidFill>
              </a:ln>
              <a:effectLst/>
            </p:spPr>
            <p:txBody>
              <a:bodyPr wrap="none" anchor="ctr"/>
              <a:lstStyle/>
              <a:p>
                <a:endParaRPr lang="en-GB" dirty="0"/>
              </a:p>
            </p:txBody>
          </p: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5F6E00AD-066F-AB6C-B3BC-6A5A243A3BD9}"/>
                  </a:ext>
                </a:extLst>
              </p:cNvPr>
              <p:cNvGrpSpPr/>
              <p:nvPr/>
            </p:nvGrpSpPr>
            <p:grpSpPr>
              <a:xfrm>
                <a:off x="417821" y="388491"/>
                <a:ext cx="1792224" cy="1792224"/>
                <a:chOff x="438977" y="415290"/>
                <a:chExt cx="1792224" cy="1792224"/>
              </a:xfrm>
            </p:grpSpPr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32E63F74-1382-FC41-52C4-B41049C06439}"/>
                    </a:ext>
                  </a:extLst>
                </p:cNvPr>
                <p:cNvSpPr/>
                <p:nvPr/>
              </p:nvSpPr>
              <p:spPr>
                <a:xfrm>
                  <a:off x="438977" y="415290"/>
                  <a:ext cx="1792224" cy="17922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27447251-DD76-B58C-1466-08E4606848E6}"/>
                    </a:ext>
                  </a:extLst>
                </p:cNvPr>
                <p:cNvSpPr/>
                <p:nvPr/>
              </p:nvSpPr>
              <p:spPr>
                <a:xfrm>
                  <a:off x="616810" y="828538"/>
                  <a:ext cx="1482691" cy="1077218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cs-CZ" sz="1600" b="0" cap="none" spc="0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Insert</a:t>
                  </a:r>
                  <a:r>
                    <a:rPr lang="en-US" sz="1600" b="0" cap="none" spc="0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 logo </a:t>
                  </a:r>
                  <a:br>
                    <a:rPr lang="en-US" sz="1600" b="0" cap="none" spc="0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</a:br>
                  <a:r>
                    <a:rPr lang="en-US" sz="1600" b="0" cap="none" spc="0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of your organization</a:t>
                  </a:r>
                </a:p>
                <a:p>
                  <a:pPr algn="ctr"/>
                  <a:r>
                    <a:rPr lang="en-US" sz="1600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here</a:t>
                  </a:r>
                  <a:endParaRPr lang="en-US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</p:grpSp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4686E5AE-BEB6-30F5-6739-B02098C9921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9284" t="19305" r="14595" b="11463"/>
              <a:stretch/>
            </p:blipFill>
            <p:spPr>
              <a:xfrm>
                <a:off x="4622081" y="370203"/>
                <a:ext cx="1827452" cy="1828800"/>
              </a:xfrm>
              <a:prstGeom prst="ellipse">
                <a:avLst/>
              </a:prstGeom>
            </p:spPr>
          </p:pic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72A3504F-6637-A59D-CF74-288B2EAC745A}"/>
                  </a:ext>
                </a:extLst>
              </p:cNvPr>
              <p:cNvGrpSpPr/>
              <p:nvPr/>
            </p:nvGrpSpPr>
            <p:grpSpPr>
              <a:xfrm>
                <a:off x="-4101" y="9133194"/>
                <a:ext cx="6879926" cy="909764"/>
                <a:chOff x="-4101" y="9133194"/>
                <a:chExt cx="6879926" cy="909764"/>
              </a:xfrm>
            </p:grpSpPr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6A98F231-1CE9-7A34-AAEA-320B34EA27FF}"/>
                    </a:ext>
                  </a:extLst>
                </p:cNvPr>
                <p:cNvGrpSpPr/>
                <p:nvPr/>
              </p:nvGrpSpPr>
              <p:grpSpPr>
                <a:xfrm>
                  <a:off x="-4101" y="9133194"/>
                  <a:ext cx="6879926" cy="909764"/>
                  <a:chOff x="0" y="9109018"/>
                  <a:chExt cx="6879926" cy="909764"/>
                </a:xfrm>
              </p:grpSpPr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BFBDF453-EBF5-9EFD-E9B1-5949F2199865}"/>
                      </a:ext>
                    </a:extLst>
                  </p:cNvPr>
                  <p:cNvSpPr/>
                  <p:nvPr/>
                </p:nvSpPr>
                <p:spPr>
                  <a:xfrm>
                    <a:off x="0" y="9109018"/>
                    <a:ext cx="6858000" cy="796982"/>
                  </a:xfrm>
                  <a:prstGeom prst="rect">
                    <a:avLst/>
                  </a:prstGeom>
                  <a:solidFill>
                    <a:schemeClr val="bg1">
                      <a:alpha val="67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FDA6CEB7-A637-2B0E-3654-E04323B81AFB}"/>
                      </a:ext>
                    </a:extLst>
                  </p:cNvPr>
                  <p:cNvSpPr txBox="1"/>
                  <p:nvPr/>
                </p:nvSpPr>
                <p:spPr>
                  <a:xfrm>
                    <a:off x="21927" y="9172396"/>
                    <a:ext cx="6857999" cy="8463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nl-BE" sz="1300" b="1" dirty="0">
                        <a:solidFill>
                          <a:srgbClr val="118FB9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rPr>
                      <a:t>#PrEvCan #CANCERCODE</a:t>
                    </a:r>
                  </a:p>
                  <a:p>
                    <a:pPr algn="ctr"/>
                    <a:r>
                      <a:rPr lang="en-GB" sz="1200" b="1" dirty="0">
                        <a:solidFill>
                          <a:srgbClr val="118FB9"/>
                        </a:solidFill>
                        <a:effectLst/>
                      </a:rPr>
                      <a:t>The </a:t>
                    </a:r>
                    <a:r>
                      <a:rPr lang="en-GB" sz="1200" b="1" dirty="0" err="1">
                        <a:solidFill>
                          <a:srgbClr val="118FB9"/>
                        </a:solidFill>
                        <a:effectLst/>
                      </a:rPr>
                      <a:t>PrEvCan</a:t>
                    </a:r>
                    <a:r>
                      <a:rPr lang="en-GB" sz="1200" b="1" dirty="0">
                        <a:solidFill>
                          <a:srgbClr val="118FB9"/>
                        </a:solidFill>
                        <a:effectLst/>
                      </a:rPr>
                      <a:t> campaign was initiated by EONS and is run in association </a:t>
                    </a:r>
                    <a:br>
                      <a:rPr lang="en-GB" sz="1200" b="1" dirty="0">
                        <a:solidFill>
                          <a:srgbClr val="118FB9"/>
                        </a:solidFill>
                        <a:effectLst/>
                      </a:rPr>
                    </a:br>
                    <a:r>
                      <a:rPr lang="en-GB" sz="1200" b="1" dirty="0">
                        <a:solidFill>
                          <a:srgbClr val="118FB9"/>
                        </a:solidFill>
                        <a:effectLst/>
                      </a:rPr>
                      <a:t>with key campaign partner, ESMO. </a:t>
                    </a:r>
                    <a:r>
                      <a:rPr lang="en-US" sz="1200" b="1" dirty="0">
                        <a:solidFill>
                          <a:srgbClr val="118FB9"/>
                        </a:solidFill>
                        <a:cs typeface="Aharoni" panose="02010803020104030203" pitchFamily="2" charset="-79"/>
                      </a:rPr>
                      <a:t>More info</a:t>
                    </a:r>
                    <a:r>
                      <a:rPr lang="nl-BE" sz="1200" b="1" dirty="0">
                        <a:solidFill>
                          <a:srgbClr val="118FB9"/>
                        </a:solidFill>
                        <a:cs typeface="Aharoni" panose="02010803020104030203" pitchFamily="2" charset="-79"/>
                      </a:rPr>
                      <a:t>: www.cancernurse.eu/</a:t>
                    </a:r>
                    <a:r>
                      <a:rPr lang="cs-CZ" sz="1200" b="1" dirty="0">
                        <a:solidFill>
                          <a:srgbClr val="118FB9"/>
                        </a:solidFill>
                        <a:cs typeface="Aharoni" panose="02010803020104030203" pitchFamily="2" charset="-79"/>
                      </a:rPr>
                      <a:t>prev</a:t>
                    </a:r>
                    <a:r>
                      <a:rPr lang="en-US" sz="1200" b="1" dirty="0">
                        <a:solidFill>
                          <a:srgbClr val="118FB9"/>
                        </a:solidFill>
                        <a:cs typeface="Aharoni" panose="02010803020104030203" pitchFamily="2" charset="-79"/>
                      </a:rPr>
                      <a:t>can</a:t>
                    </a:r>
                    <a:br>
                      <a:rPr lang="nl-BE" sz="1200" b="1" dirty="0">
                        <a:solidFill>
                          <a:srgbClr val="118FB9"/>
                        </a:solidFill>
                        <a:cs typeface="Aharoni" panose="02010803020104030203" pitchFamily="2" charset="-79"/>
                      </a:rPr>
                    </a:br>
                    <a:endParaRPr lang="en-GB" sz="1200" b="1" dirty="0">
                      <a:solidFill>
                        <a:srgbClr val="118FB9"/>
                      </a:solidFill>
                      <a:cs typeface="Aharoni" panose="02010803020104030203" pitchFamily="2" charset="-79"/>
                    </a:endParaRPr>
                  </a:p>
                </p:txBody>
              </p:sp>
              <p:grpSp>
                <p:nvGrpSpPr>
                  <p:cNvPr id="57" name="Group 56">
                    <a:extLst>
                      <a:ext uri="{FF2B5EF4-FFF2-40B4-BE49-F238E27FC236}">
                        <a16:creationId xmlns:a16="http://schemas.microsoft.com/office/drawing/2014/main" id="{CC38B89D-E7DC-99E5-D538-94779B1DE755}"/>
                      </a:ext>
                    </a:extLst>
                  </p:cNvPr>
                  <p:cNvGrpSpPr/>
                  <p:nvPr/>
                </p:nvGrpSpPr>
                <p:grpSpPr>
                  <a:xfrm>
                    <a:off x="224716" y="9297854"/>
                    <a:ext cx="475488" cy="475488"/>
                    <a:chOff x="-302004" y="1916250"/>
                    <a:chExt cx="2823923" cy="2823924"/>
                  </a:xfrm>
                </p:grpSpPr>
                <p:sp>
                  <p:nvSpPr>
                    <p:cNvPr id="58" name="Ovaal 2">
                      <a:extLst>
                        <a:ext uri="{FF2B5EF4-FFF2-40B4-BE49-F238E27FC236}">
                          <a16:creationId xmlns:a16="http://schemas.microsoft.com/office/drawing/2014/main" id="{32DAAFDE-C030-2F37-6107-DB1E82EFB0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302004" y="1916250"/>
                      <a:ext cx="2823923" cy="282392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BE" sz="180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pic>
                  <p:nvPicPr>
                    <p:cNvPr id="59" name="Picture 58" descr="A picture containing text, clipart&#10;&#10;Description automatically generated">
                      <a:extLst>
                        <a:ext uri="{FF2B5EF4-FFF2-40B4-BE49-F238E27FC236}">
                          <a16:creationId xmlns:a16="http://schemas.microsoft.com/office/drawing/2014/main" id="{379C9A3B-DD86-42DB-85A3-368C268DE32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-219048" y="2002330"/>
                      <a:ext cx="2669717" cy="2651758"/>
                    </a:xfrm>
                    <a:prstGeom prst="ellipse">
                      <a:avLst/>
                    </a:prstGeom>
                  </p:spPr>
                </p:pic>
              </p:grpSp>
            </p:grpSp>
            <p:pic>
              <p:nvPicPr>
                <p:cNvPr id="46" name="Graphic 45">
                  <a:extLst>
                    <a:ext uri="{FF2B5EF4-FFF2-40B4-BE49-F238E27FC236}">
                      <a16:creationId xmlns:a16="http://schemas.microsoft.com/office/drawing/2014/main" id="{6BB8699A-899B-1E06-6706-98E042F2DF8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rcRect t="1" r="36621" b="-13923"/>
                <a:stretch/>
              </p:blipFill>
              <p:spPr>
                <a:xfrm>
                  <a:off x="6061796" y="9394066"/>
                  <a:ext cx="703986" cy="331414"/>
                </a:xfrm>
                <a:prstGeom prst="rect">
                  <a:avLst/>
                </a:prstGeom>
              </p:spPr>
            </p:pic>
          </p:grpSp>
        </p:grpSp>
        <p:sp>
          <p:nvSpPr>
            <p:cNvPr id="5" name="Ovaal 41">
              <a:extLst>
                <a:ext uri="{FF2B5EF4-FFF2-40B4-BE49-F238E27FC236}">
                  <a16:creationId xmlns:a16="http://schemas.microsoft.com/office/drawing/2014/main" id="{4A496C4C-CA29-BEB7-46B0-B080DFEE27C4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118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FA5197DC-E9AA-7732-D757-7B47A4378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41" y="406663"/>
              <a:ext cx="548640" cy="548640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C3B2572-8B2F-514A-4934-80E324379679}"/>
                </a:ext>
              </a:extLst>
            </p:cNvPr>
            <p:cNvGrpSpPr/>
            <p:nvPr/>
          </p:nvGrpSpPr>
          <p:grpSpPr>
            <a:xfrm>
              <a:off x="431279" y="375565"/>
              <a:ext cx="1792224" cy="1792224"/>
              <a:chOff x="1433852" y="1700836"/>
              <a:chExt cx="2823923" cy="2823924"/>
            </a:xfrm>
          </p:grpSpPr>
          <p:sp>
            <p:nvSpPr>
              <p:cNvPr id="8" name="Ovaal 2">
                <a:extLst>
                  <a:ext uri="{FF2B5EF4-FFF2-40B4-BE49-F238E27FC236}">
                    <a16:creationId xmlns:a16="http://schemas.microsoft.com/office/drawing/2014/main" id="{EC1AA2D3-3A4F-48E7-1978-A9E48074EC7E}"/>
                  </a:ext>
                </a:extLst>
              </p:cNvPr>
              <p:cNvSpPr/>
              <p:nvPr/>
            </p:nvSpPr>
            <p:spPr>
              <a:xfrm>
                <a:off x="1433852" y="1700836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9" name="Picture 8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D6BD105E-DC9E-3120-0881-AB2FE7A038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9791" y="1805365"/>
                <a:ext cx="2669717" cy="2651760"/>
              </a:xfrm>
              <a:prstGeom prst="ellipse">
                <a:avLst/>
              </a:prstGeom>
            </p:spPr>
          </p:pic>
        </p:grp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7A0A9678-12FB-F184-E886-06C04BD57EED}"/>
                </a:ext>
              </a:extLst>
            </p:cNvPr>
            <p:cNvSpPr txBox="1"/>
            <p:nvPr/>
          </p:nvSpPr>
          <p:spPr>
            <a:xfrm>
              <a:off x="2395499" y="922652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TAKE PART </a:t>
              </a:r>
              <a:b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IN ORGANISED </a:t>
              </a:r>
              <a:b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CANCER SCREENING PROGRAMMES</a:t>
              </a: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711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E83C82D-236B-E5A1-F532-6DDAC5786A9D}"/>
              </a:ext>
            </a:extLst>
          </p:cNvPr>
          <p:cNvGrpSpPr/>
          <p:nvPr/>
        </p:nvGrpSpPr>
        <p:grpSpPr>
          <a:xfrm>
            <a:off x="-4101" y="-1"/>
            <a:ext cx="6879927" cy="10042959"/>
            <a:chOff x="-4101" y="-1"/>
            <a:chExt cx="6879927" cy="10042959"/>
          </a:xfrm>
        </p:grpSpPr>
        <p:pic>
          <p:nvPicPr>
            <p:cNvPr id="4" name="Picture 3" descr="A picture containing text, vector graphics&#10;&#10;Description automatically generated">
              <a:extLst>
                <a:ext uri="{FF2B5EF4-FFF2-40B4-BE49-F238E27FC236}">
                  <a16:creationId xmlns:a16="http://schemas.microsoft.com/office/drawing/2014/main" id="{A47EBF74-4DB1-7BE4-D8DB-66A47038D2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63" t="112" r="33835" b="12338"/>
            <a:stretch/>
          </p:blipFill>
          <p:spPr>
            <a:xfrm>
              <a:off x="-4100" y="-1"/>
              <a:ext cx="6879926" cy="9930177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660972" y="3896839"/>
              <a:ext cx="5655833" cy="3348759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919" y="4495061"/>
              <a:ext cx="5783812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91B512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91B512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Early detection of cancer </a:t>
              </a:r>
              <a:br>
                <a:rPr lang="en-US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greatly increases the chances </a:t>
              </a:r>
              <a:br>
                <a:rPr lang="en-US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for successful outcome</a:t>
              </a:r>
              <a:endParaRPr lang="en-GB" sz="6000" b="1" dirty="0">
                <a:solidFill>
                  <a:srgbClr val="118FB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BD0E552-0BE2-7A60-397E-A85DD7A10760}"/>
                </a:ext>
              </a:extLst>
            </p:cNvPr>
            <p:cNvGrpSpPr/>
            <p:nvPr/>
          </p:nvGrpSpPr>
          <p:grpSpPr>
            <a:xfrm>
              <a:off x="-4101" y="153871"/>
              <a:ext cx="6879926" cy="9889087"/>
              <a:chOff x="-4101" y="153871"/>
              <a:chExt cx="6879926" cy="9889087"/>
            </a:xfrm>
          </p:grpSpPr>
          <p:sp>
            <p:nvSpPr>
              <p:cNvPr id="40" name="Freeform 72">
                <a:extLst>
                  <a:ext uri="{FF2B5EF4-FFF2-40B4-BE49-F238E27FC236}">
                    <a16:creationId xmlns:a16="http://schemas.microsoft.com/office/drawing/2014/main" id="{D57D5010-3B0C-1690-D314-9996552EAE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466" y="153871"/>
                <a:ext cx="4213623" cy="2285365"/>
              </a:xfrm>
              <a:custGeom>
                <a:avLst/>
                <a:gdLst>
                  <a:gd name="T0" fmla="*/ 7607 w 7645"/>
                  <a:gd name="T1" fmla="*/ 977 h 4080"/>
                  <a:gd name="T2" fmla="*/ 7607 w 7645"/>
                  <a:gd name="T3" fmla="*/ 977 h 4080"/>
                  <a:gd name="T4" fmla="*/ 6878 w 7645"/>
                  <a:gd name="T5" fmla="*/ 269 h 4080"/>
                  <a:gd name="T6" fmla="*/ 6878 w 7645"/>
                  <a:gd name="T7" fmla="*/ 269 h 4080"/>
                  <a:gd name="T8" fmla="*/ 5865 w 7645"/>
                  <a:gd name="T9" fmla="*/ 0 h 4080"/>
                  <a:gd name="T10" fmla="*/ 5865 w 7645"/>
                  <a:gd name="T11" fmla="*/ 0 h 4080"/>
                  <a:gd name="T12" fmla="*/ 3825 w 7645"/>
                  <a:gd name="T13" fmla="*/ 2039 h 4080"/>
                  <a:gd name="T14" fmla="*/ 3825 w 7645"/>
                  <a:gd name="T15" fmla="*/ 2039 h 4080"/>
                  <a:gd name="T16" fmla="*/ 2040 w 7645"/>
                  <a:gd name="T17" fmla="*/ 3825 h 4080"/>
                  <a:gd name="T18" fmla="*/ 2040 w 7645"/>
                  <a:gd name="T19" fmla="*/ 3825 h 4080"/>
                  <a:gd name="T20" fmla="*/ 255 w 7645"/>
                  <a:gd name="T21" fmla="*/ 2039 h 4080"/>
                  <a:gd name="T22" fmla="*/ 255 w 7645"/>
                  <a:gd name="T23" fmla="*/ 2039 h 4080"/>
                  <a:gd name="T24" fmla="*/ 2040 w 7645"/>
                  <a:gd name="T25" fmla="*/ 255 h 4080"/>
                  <a:gd name="T26" fmla="*/ 2040 w 7645"/>
                  <a:gd name="T27" fmla="*/ 255 h 4080"/>
                  <a:gd name="T28" fmla="*/ 2927 w 7645"/>
                  <a:gd name="T29" fmla="*/ 490 h 4080"/>
                  <a:gd name="T30" fmla="*/ 2927 w 7645"/>
                  <a:gd name="T31" fmla="*/ 490 h 4080"/>
                  <a:gd name="T32" fmla="*/ 3564 w 7645"/>
                  <a:gd name="T33" fmla="*/ 1109 h 4080"/>
                  <a:gd name="T34" fmla="*/ 3564 w 7645"/>
                  <a:gd name="T35" fmla="*/ 1109 h 4080"/>
                  <a:gd name="T36" fmla="*/ 3739 w 7645"/>
                  <a:gd name="T37" fmla="*/ 1152 h 4080"/>
                  <a:gd name="T38" fmla="*/ 3739 w 7645"/>
                  <a:gd name="T39" fmla="*/ 1152 h 4080"/>
                  <a:gd name="T40" fmla="*/ 3782 w 7645"/>
                  <a:gd name="T41" fmla="*/ 977 h 4080"/>
                  <a:gd name="T42" fmla="*/ 3782 w 7645"/>
                  <a:gd name="T43" fmla="*/ 977 h 4080"/>
                  <a:gd name="T44" fmla="*/ 3053 w 7645"/>
                  <a:gd name="T45" fmla="*/ 269 h 4080"/>
                  <a:gd name="T46" fmla="*/ 3053 w 7645"/>
                  <a:gd name="T47" fmla="*/ 269 h 4080"/>
                  <a:gd name="T48" fmla="*/ 2040 w 7645"/>
                  <a:gd name="T49" fmla="*/ 0 h 4080"/>
                  <a:gd name="T50" fmla="*/ 2040 w 7645"/>
                  <a:gd name="T51" fmla="*/ 0 h 4080"/>
                  <a:gd name="T52" fmla="*/ 0 w 7645"/>
                  <a:gd name="T53" fmla="*/ 2039 h 4080"/>
                  <a:gd name="T54" fmla="*/ 0 w 7645"/>
                  <a:gd name="T55" fmla="*/ 2039 h 4080"/>
                  <a:gd name="T56" fmla="*/ 2040 w 7645"/>
                  <a:gd name="T57" fmla="*/ 4079 h 4080"/>
                  <a:gd name="T58" fmla="*/ 2040 w 7645"/>
                  <a:gd name="T59" fmla="*/ 4079 h 4080"/>
                  <a:gd name="T60" fmla="*/ 4080 w 7645"/>
                  <a:gd name="T61" fmla="*/ 2039 h 4080"/>
                  <a:gd name="T62" fmla="*/ 4080 w 7645"/>
                  <a:gd name="T63" fmla="*/ 2039 h 4080"/>
                  <a:gd name="T64" fmla="*/ 5865 w 7645"/>
                  <a:gd name="T65" fmla="*/ 255 h 4080"/>
                  <a:gd name="T66" fmla="*/ 5865 w 7645"/>
                  <a:gd name="T67" fmla="*/ 255 h 4080"/>
                  <a:gd name="T68" fmla="*/ 6751 w 7645"/>
                  <a:gd name="T69" fmla="*/ 490 h 4080"/>
                  <a:gd name="T70" fmla="*/ 6751 w 7645"/>
                  <a:gd name="T71" fmla="*/ 490 h 4080"/>
                  <a:gd name="T72" fmla="*/ 7389 w 7645"/>
                  <a:gd name="T73" fmla="*/ 1109 h 4080"/>
                  <a:gd name="T74" fmla="*/ 7389 w 7645"/>
                  <a:gd name="T75" fmla="*/ 1109 h 4080"/>
                  <a:gd name="T76" fmla="*/ 7565 w 7645"/>
                  <a:gd name="T77" fmla="*/ 1152 h 4080"/>
                  <a:gd name="T78" fmla="*/ 7565 w 7645"/>
                  <a:gd name="T79" fmla="*/ 1152 h 4080"/>
                  <a:gd name="T80" fmla="*/ 7607 w 7645"/>
                  <a:gd name="T81" fmla="*/ 977 h 4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645" h="4080">
                    <a:moveTo>
                      <a:pt x="7607" y="977"/>
                    </a:moveTo>
                    <a:lnTo>
                      <a:pt x="7607" y="977"/>
                    </a:lnTo>
                    <a:cubicBezTo>
                      <a:pt x="7428" y="685"/>
                      <a:pt x="7176" y="440"/>
                      <a:pt x="6878" y="269"/>
                    </a:cubicBezTo>
                    <a:lnTo>
                      <a:pt x="6878" y="269"/>
                    </a:lnTo>
                    <a:cubicBezTo>
                      <a:pt x="6572" y="93"/>
                      <a:pt x="6221" y="0"/>
                      <a:pt x="5865" y="0"/>
                    </a:cubicBezTo>
                    <a:lnTo>
                      <a:pt x="5865" y="0"/>
                    </a:lnTo>
                    <a:cubicBezTo>
                      <a:pt x="4741" y="0"/>
                      <a:pt x="3825" y="915"/>
                      <a:pt x="3825" y="2039"/>
                    </a:cubicBezTo>
                    <a:lnTo>
                      <a:pt x="3825" y="2039"/>
                    </a:lnTo>
                    <a:cubicBezTo>
                      <a:pt x="3825" y="3024"/>
                      <a:pt x="3025" y="3825"/>
                      <a:pt x="2040" y="3825"/>
                    </a:cubicBezTo>
                    <a:lnTo>
                      <a:pt x="2040" y="3825"/>
                    </a:lnTo>
                    <a:cubicBezTo>
                      <a:pt x="1056" y="3825"/>
                      <a:pt x="255" y="3024"/>
                      <a:pt x="255" y="2039"/>
                    </a:cubicBezTo>
                    <a:lnTo>
                      <a:pt x="255" y="2039"/>
                    </a:lnTo>
                    <a:cubicBezTo>
                      <a:pt x="255" y="1055"/>
                      <a:pt x="1056" y="255"/>
                      <a:pt x="2040" y="255"/>
                    </a:cubicBezTo>
                    <a:lnTo>
                      <a:pt x="2040" y="255"/>
                    </a:lnTo>
                    <a:cubicBezTo>
                      <a:pt x="2352" y="255"/>
                      <a:pt x="2658" y="336"/>
                      <a:pt x="2927" y="490"/>
                    </a:cubicBezTo>
                    <a:lnTo>
                      <a:pt x="2927" y="490"/>
                    </a:lnTo>
                    <a:cubicBezTo>
                      <a:pt x="3187" y="639"/>
                      <a:pt x="3407" y="854"/>
                      <a:pt x="3564" y="1109"/>
                    </a:cubicBezTo>
                    <a:lnTo>
                      <a:pt x="3564" y="1109"/>
                    </a:lnTo>
                    <a:cubicBezTo>
                      <a:pt x="3601" y="1169"/>
                      <a:pt x="3679" y="1188"/>
                      <a:pt x="3739" y="1152"/>
                    </a:cubicBezTo>
                    <a:lnTo>
                      <a:pt x="3739" y="1152"/>
                    </a:lnTo>
                    <a:cubicBezTo>
                      <a:pt x="3799" y="1115"/>
                      <a:pt x="3818" y="1037"/>
                      <a:pt x="3782" y="977"/>
                    </a:cubicBezTo>
                    <a:lnTo>
                      <a:pt x="3782" y="977"/>
                    </a:lnTo>
                    <a:cubicBezTo>
                      <a:pt x="3603" y="685"/>
                      <a:pt x="3351" y="440"/>
                      <a:pt x="3053" y="269"/>
                    </a:cubicBezTo>
                    <a:lnTo>
                      <a:pt x="3053" y="269"/>
                    </a:lnTo>
                    <a:cubicBezTo>
                      <a:pt x="2746" y="93"/>
                      <a:pt x="2396" y="0"/>
                      <a:pt x="2040" y="0"/>
                    </a:cubicBezTo>
                    <a:lnTo>
                      <a:pt x="2040" y="0"/>
                    </a:lnTo>
                    <a:cubicBezTo>
                      <a:pt x="915" y="0"/>
                      <a:pt x="0" y="915"/>
                      <a:pt x="0" y="2039"/>
                    </a:cubicBezTo>
                    <a:lnTo>
                      <a:pt x="0" y="2039"/>
                    </a:lnTo>
                    <a:cubicBezTo>
                      <a:pt x="0" y="3164"/>
                      <a:pt x="915" y="4079"/>
                      <a:pt x="2040" y="4079"/>
                    </a:cubicBezTo>
                    <a:lnTo>
                      <a:pt x="2040" y="4079"/>
                    </a:lnTo>
                    <a:cubicBezTo>
                      <a:pt x="3165" y="4079"/>
                      <a:pt x="4080" y="3164"/>
                      <a:pt x="4080" y="2039"/>
                    </a:cubicBezTo>
                    <a:lnTo>
                      <a:pt x="4080" y="2039"/>
                    </a:lnTo>
                    <a:cubicBezTo>
                      <a:pt x="4080" y="1055"/>
                      <a:pt x="4881" y="255"/>
                      <a:pt x="5865" y="255"/>
                    </a:cubicBezTo>
                    <a:lnTo>
                      <a:pt x="5865" y="255"/>
                    </a:lnTo>
                    <a:cubicBezTo>
                      <a:pt x="6177" y="255"/>
                      <a:pt x="6483" y="336"/>
                      <a:pt x="6751" y="490"/>
                    </a:cubicBezTo>
                    <a:lnTo>
                      <a:pt x="6751" y="490"/>
                    </a:lnTo>
                    <a:cubicBezTo>
                      <a:pt x="7012" y="639"/>
                      <a:pt x="7233" y="854"/>
                      <a:pt x="7389" y="1109"/>
                    </a:cubicBezTo>
                    <a:lnTo>
                      <a:pt x="7389" y="1109"/>
                    </a:lnTo>
                    <a:cubicBezTo>
                      <a:pt x="7426" y="1169"/>
                      <a:pt x="7505" y="1188"/>
                      <a:pt x="7565" y="1152"/>
                    </a:cubicBezTo>
                    <a:lnTo>
                      <a:pt x="7565" y="1152"/>
                    </a:lnTo>
                    <a:cubicBezTo>
                      <a:pt x="7625" y="1115"/>
                      <a:pt x="7644" y="1037"/>
                      <a:pt x="7607" y="977"/>
                    </a:cubicBezTo>
                  </a:path>
                </a:pathLst>
              </a:custGeom>
              <a:solidFill>
                <a:srgbClr val="2585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dirty="0"/>
              </a:p>
            </p:txBody>
          </p:sp>
          <p:sp>
            <p:nvSpPr>
              <p:cNvPr id="41" name="Freeform 74">
                <a:extLst>
                  <a:ext uri="{FF2B5EF4-FFF2-40B4-BE49-F238E27FC236}">
                    <a16:creationId xmlns:a16="http://schemas.microsoft.com/office/drawing/2014/main" id="{EB7005F8-7C75-3B5C-4E1D-264B97CAFB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9903" y="153871"/>
                <a:ext cx="4213623" cy="2261464"/>
              </a:xfrm>
              <a:custGeom>
                <a:avLst/>
                <a:gdLst>
                  <a:gd name="T0" fmla="*/ 5603 w 7644"/>
                  <a:gd name="T1" fmla="*/ 4079 h 4080"/>
                  <a:gd name="T2" fmla="*/ 5603 w 7644"/>
                  <a:gd name="T3" fmla="*/ 4079 h 4080"/>
                  <a:gd name="T4" fmla="*/ 4590 w 7644"/>
                  <a:gd name="T5" fmla="*/ 3810 h 4080"/>
                  <a:gd name="T6" fmla="*/ 4590 w 7644"/>
                  <a:gd name="T7" fmla="*/ 3810 h 4080"/>
                  <a:gd name="T8" fmla="*/ 3861 w 7644"/>
                  <a:gd name="T9" fmla="*/ 3102 h 4080"/>
                  <a:gd name="T10" fmla="*/ 3861 w 7644"/>
                  <a:gd name="T11" fmla="*/ 3102 h 4080"/>
                  <a:gd name="T12" fmla="*/ 3904 w 7644"/>
                  <a:gd name="T13" fmla="*/ 2927 h 4080"/>
                  <a:gd name="T14" fmla="*/ 3904 w 7644"/>
                  <a:gd name="T15" fmla="*/ 2927 h 4080"/>
                  <a:gd name="T16" fmla="*/ 4079 w 7644"/>
                  <a:gd name="T17" fmla="*/ 2969 h 4080"/>
                  <a:gd name="T18" fmla="*/ 4079 w 7644"/>
                  <a:gd name="T19" fmla="*/ 2969 h 4080"/>
                  <a:gd name="T20" fmla="*/ 4717 w 7644"/>
                  <a:gd name="T21" fmla="*/ 3589 h 4080"/>
                  <a:gd name="T22" fmla="*/ 4717 w 7644"/>
                  <a:gd name="T23" fmla="*/ 3589 h 4080"/>
                  <a:gd name="T24" fmla="*/ 5603 w 7644"/>
                  <a:gd name="T25" fmla="*/ 3825 h 4080"/>
                  <a:gd name="T26" fmla="*/ 5603 w 7644"/>
                  <a:gd name="T27" fmla="*/ 3825 h 4080"/>
                  <a:gd name="T28" fmla="*/ 7388 w 7644"/>
                  <a:gd name="T29" fmla="*/ 2039 h 4080"/>
                  <a:gd name="T30" fmla="*/ 7388 w 7644"/>
                  <a:gd name="T31" fmla="*/ 2039 h 4080"/>
                  <a:gd name="T32" fmla="*/ 5603 w 7644"/>
                  <a:gd name="T33" fmla="*/ 255 h 4080"/>
                  <a:gd name="T34" fmla="*/ 5603 w 7644"/>
                  <a:gd name="T35" fmla="*/ 255 h 4080"/>
                  <a:gd name="T36" fmla="*/ 3818 w 7644"/>
                  <a:gd name="T37" fmla="*/ 2039 h 4080"/>
                  <a:gd name="T38" fmla="*/ 3818 w 7644"/>
                  <a:gd name="T39" fmla="*/ 2039 h 4080"/>
                  <a:gd name="T40" fmla="*/ 1778 w 7644"/>
                  <a:gd name="T41" fmla="*/ 4079 h 4080"/>
                  <a:gd name="T42" fmla="*/ 1778 w 7644"/>
                  <a:gd name="T43" fmla="*/ 4079 h 4080"/>
                  <a:gd name="T44" fmla="*/ 765 w 7644"/>
                  <a:gd name="T45" fmla="*/ 3810 h 4080"/>
                  <a:gd name="T46" fmla="*/ 765 w 7644"/>
                  <a:gd name="T47" fmla="*/ 3810 h 4080"/>
                  <a:gd name="T48" fmla="*/ 37 w 7644"/>
                  <a:gd name="T49" fmla="*/ 3102 h 4080"/>
                  <a:gd name="T50" fmla="*/ 37 w 7644"/>
                  <a:gd name="T51" fmla="*/ 3102 h 4080"/>
                  <a:gd name="T52" fmla="*/ 79 w 7644"/>
                  <a:gd name="T53" fmla="*/ 2927 h 4080"/>
                  <a:gd name="T54" fmla="*/ 79 w 7644"/>
                  <a:gd name="T55" fmla="*/ 2927 h 4080"/>
                  <a:gd name="T56" fmla="*/ 254 w 7644"/>
                  <a:gd name="T57" fmla="*/ 2969 h 4080"/>
                  <a:gd name="T58" fmla="*/ 254 w 7644"/>
                  <a:gd name="T59" fmla="*/ 2969 h 4080"/>
                  <a:gd name="T60" fmla="*/ 892 w 7644"/>
                  <a:gd name="T61" fmla="*/ 3589 h 4080"/>
                  <a:gd name="T62" fmla="*/ 892 w 7644"/>
                  <a:gd name="T63" fmla="*/ 3589 h 4080"/>
                  <a:gd name="T64" fmla="*/ 1778 w 7644"/>
                  <a:gd name="T65" fmla="*/ 3825 h 4080"/>
                  <a:gd name="T66" fmla="*/ 1778 w 7644"/>
                  <a:gd name="T67" fmla="*/ 3825 h 4080"/>
                  <a:gd name="T68" fmla="*/ 3564 w 7644"/>
                  <a:gd name="T69" fmla="*/ 2039 h 4080"/>
                  <a:gd name="T70" fmla="*/ 3564 w 7644"/>
                  <a:gd name="T71" fmla="*/ 2039 h 4080"/>
                  <a:gd name="T72" fmla="*/ 5603 w 7644"/>
                  <a:gd name="T73" fmla="*/ 0 h 4080"/>
                  <a:gd name="T74" fmla="*/ 5603 w 7644"/>
                  <a:gd name="T75" fmla="*/ 0 h 4080"/>
                  <a:gd name="T76" fmla="*/ 7643 w 7644"/>
                  <a:gd name="T77" fmla="*/ 2039 h 4080"/>
                  <a:gd name="T78" fmla="*/ 7643 w 7644"/>
                  <a:gd name="T79" fmla="*/ 2039 h 4080"/>
                  <a:gd name="T80" fmla="*/ 5603 w 7644"/>
                  <a:gd name="T81" fmla="*/ 4079 h 4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644" h="4080">
                    <a:moveTo>
                      <a:pt x="5603" y="4079"/>
                    </a:moveTo>
                    <a:lnTo>
                      <a:pt x="5603" y="4079"/>
                    </a:lnTo>
                    <a:cubicBezTo>
                      <a:pt x="5248" y="4079"/>
                      <a:pt x="4897" y="3986"/>
                      <a:pt x="4590" y="3810"/>
                    </a:cubicBezTo>
                    <a:lnTo>
                      <a:pt x="4590" y="3810"/>
                    </a:lnTo>
                    <a:cubicBezTo>
                      <a:pt x="4293" y="3639"/>
                      <a:pt x="4041" y="3395"/>
                      <a:pt x="3861" y="3102"/>
                    </a:cubicBezTo>
                    <a:lnTo>
                      <a:pt x="3861" y="3102"/>
                    </a:lnTo>
                    <a:cubicBezTo>
                      <a:pt x="3825" y="3042"/>
                      <a:pt x="3844" y="2963"/>
                      <a:pt x="3904" y="2927"/>
                    </a:cubicBezTo>
                    <a:lnTo>
                      <a:pt x="3904" y="2927"/>
                    </a:lnTo>
                    <a:cubicBezTo>
                      <a:pt x="3964" y="2890"/>
                      <a:pt x="4042" y="2909"/>
                      <a:pt x="4079" y="2969"/>
                    </a:cubicBezTo>
                    <a:lnTo>
                      <a:pt x="4079" y="2969"/>
                    </a:lnTo>
                    <a:cubicBezTo>
                      <a:pt x="4236" y="3225"/>
                      <a:pt x="4456" y="3440"/>
                      <a:pt x="4717" y="3589"/>
                    </a:cubicBezTo>
                    <a:lnTo>
                      <a:pt x="4717" y="3589"/>
                    </a:lnTo>
                    <a:cubicBezTo>
                      <a:pt x="4985" y="3743"/>
                      <a:pt x="5292" y="3825"/>
                      <a:pt x="5603" y="3825"/>
                    </a:cubicBezTo>
                    <a:lnTo>
                      <a:pt x="5603" y="3825"/>
                    </a:lnTo>
                    <a:cubicBezTo>
                      <a:pt x="6588" y="3825"/>
                      <a:pt x="7388" y="3024"/>
                      <a:pt x="7388" y="2039"/>
                    </a:cubicBezTo>
                    <a:lnTo>
                      <a:pt x="7388" y="2039"/>
                    </a:lnTo>
                    <a:cubicBezTo>
                      <a:pt x="7388" y="1055"/>
                      <a:pt x="6588" y="255"/>
                      <a:pt x="5603" y="255"/>
                    </a:cubicBezTo>
                    <a:lnTo>
                      <a:pt x="5603" y="255"/>
                    </a:lnTo>
                    <a:cubicBezTo>
                      <a:pt x="4619" y="255"/>
                      <a:pt x="3818" y="1055"/>
                      <a:pt x="3818" y="2039"/>
                    </a:cubicBezTo>
                    <a:lnTo>
                      <a:pt x="3818" y="2039"/>
                    </a:lnTo>
                    <a:cubicBezTo>
                      <a:pt x="3818" y="3164"/>
                      <a:pt x="2903" y="4079"/>
                      <a:pt x="1778" y="4079"/>
                    </a:cubicBezTo>
                    <a:lnTo>
                      <a:pt x="1778" y="4079"/>
                    </a:lnTo>
                    <a:cubicBezTo>
                      <a:pt x="1422" y="4079"/>
                      <a:pt x="1072" y="3986"/>
                      <a:pt x="765" y="3810"/>
                    </a:cubicBezTo>
                    <a:lnTo>
                      <a:pt x="765" y="3810"/>
                    </a:lnTo>
                    <a:cubicBezTo>
                      <a:pt x="467" y="3639"/>
                      <a:pt x="215" y="3395"/>
                      <a:pt x="37" y="3102"/>
                    </a:cubicBezTo>
                    <a:lnTo>
                      <a:pt x="37" y="3102"/>
                    </a:lnTo>
                    <a:cubicBezTo>
                      <a:pt x="0" y="3042"/>
                      <a:pt x="19" y="2963"/>
                      <a:pt x="79" y="2927"/>
                    </a:cubicBezTo>
                    <a:lnTo>
                      <a:pt x="79" y="2927"/>
                    </a:lnTo>
                    <a:cubicBezTo>
                      <a:pt x="139" y="2890"/>
                      <a:pt x="217" y="2909"/>
                      <a:pt x="254" y="2969"/>
                    </a:cubicBezTo>
                    <a:lnTo>
                      <a:pt x="254" y="2969"/>
                    </a:lnTo>
                    <a:cubicBezTo>
                      <a:pt x="410" y="3225"/>
                      <a:pt x="631" y="3440"/>
                      <a:pt x="892" y="3589"/>
                    </a:cubicBezTo>
                    <a:lnTo>
                      <a:pt x="892" y="3589"/>
                    </a:lnTo>
                    <a:cubicBezTo>
                      <a:pt x="1160" y="3743"/>
                      <a:pt x="1467" y="3825"/>
                      <a:pt x="1778" y="3825"/>
                    </a:cubicBezTo>
                    <a:lnTo>
                      <a:pt x="1778" y="3825"/>
                    </a:lnTo>
                    <a:cubicBezTo>
                      <a:pt x="2762" y="3825"/>
                      <a:pt x="3564" y="3024"/>
                      <a:pt x="3564" y="2039"/>
                    </a:cubicBezTo>
                    <a:lnTo>
                      <a:pt x="3564" y="2039"/>
                    </a:lnTo>
                    <a:cubicBezTo>
                      <a:pt x="3564" y="915"/>
                      <a:pt x="4478" y="0"/>
                      <a:pt x="5603" y="0"/>
                    </a:cubicBezTo>
                    <a:lnTo>
                      <a:pt x="5603" y="0"/>
                    </a:lnTo>
                    <a:cubicBezTo>
                      <a:pt x="6728" y="0"/>
                      <a:pt x="7643" y="915"/>
                      <a:pt x="7643" y="2039"/>
                    </a:cubicBezTo>
                    <a:lnTo>
                      <a:pt x="7643" y="2039"/>
                    </a:lnTo>
                    <a:cubicBezTo>
                      <a:pt x="7643" y="3164"/>
                      <a:pt x="6728" y="4079"/>
                      <a:pt x="5603" y="4079"/>
                    </a:cubicBezTo>
                  </a:path>
                </a:pathLst>
              </a:custGeom>
              <a:solidFill>
                <a:srgbClr val="2585C2"/>
              </a:solidFill>
              <a:ln>
                <a:solidFill>
                  <a:srgbClr val="2585C2"/>
                </a:solidFill>
              </a:ln>
              <a:effectLst/>
            </p:spPr>
            <p:txBody>
              <a:bodyPr wrap="none" anchor="ctr"/>
              <a:lstStyle/>
              <a:p>
                <a:endParaRPr lang="en-GB" dirty="0"/>
              </a:p>
            </p:txBody>
          </p: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5F6E00AD-066F-AB6C-B3BC-6A5A243A3BD9}"/>
                  </a:ext>
                </a:extLst>
              </p:cNvPr>
              <p:cNvGrpSpPr/>
              <p:nvPr/>
            </p:nvGrpSpPr>
            <p:grpSpPr>
              <a:xfrm>
                <a:off x="417821" y="388491"/>
                <a:ext cx="1792224" cy="1792224"/>
                <a:chOff x="438977" y="415290"/>
                <a:chExt cx="1792224" cy="1792224"/>
              </a:xfrm>
            </p:grpSpPr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32E63F74-1382-FC41-52C4-B41049C06439}"/>
                    </a:ext>
                  </a:extLst>
                </p:cNvPr>
                <p:cNvSpPr/>
                <p:nvPr/>
              </p:nvSpPr>
              <p:spPr>
                <a:xfrm>
                  <a:off x="438977" y="415290"/>
                  <a:ext cx="1792224" cy="17922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27447251-DD76-B58C-1466-08E4606848E6}"/>
                    </a:ext>
                  </a:extLst>
                </p:cNvPr>
                <p:cNvSpPr/>
                <p:nvPr/>
              </p:nvSpPr>
              <p:spPr>
                <a:xfrm>
                  <a:off x="616810" y="828538"/>
                  <a:ext cx="1482691" cy="1077218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cs-CZ" sz="1600" b="0" cap="none" spc="0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Insert</a:t>
                  </a:r>
                  <a:r>
                    <a:rPr lang="en-US" sz="1600" b="0" cap="none" spc="0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 logo </a:t>
                  </a:r>
                  <a:br>
                    <a:rPr lang="en-US" sz="1600" b="0" cap="none" spc="0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</a:br>
                  <a:r>
                    <a:rPr lang="en-US" sz="1600" b="0" cap="none" spc="0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of your organization</a:t>
                  </a:r>
                </a:p>
                <a:p>
                  <a:pPr algn="ctr"/>
                  <a:r>
                    <a:rPr lang="en-US" sz="1600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here</a:t>
                  </a:r>
                  <a:endParaRPr lang="en-US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</p:grpSp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4686E5AE-BEB6-30F5-6739-B02098C9921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9284" t="19305" r="14595" b="11463"/>
              <a:stretch/>
            </p:blipFill>
            <p:spPr>
              <a:xfrm>
                <a:off x="4622081" y="370203"/>
                <a:ext cx="1827452" cy="1828800"/>
              </a:xfrm>
              <a:prstGeom prst="ellipse">
                <a:avLst/>
              </a:prstGeom>
            </p:spPr>
          </p:pic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72A3504F-6637-A59D-CF74-288B2EAC745A}"/>
                  </a:ext>
                </a:extLst>
              </p:cNvPr>
              <p:cNvGrpSpPr/>
              <p:nvPr/>
            </p:nvGrpSpPr>
            <p:grpSpPr>
              <a:xfrm>
                <a:off x="-4101" y="9133194"/>
                <a:ext cx="6879926" cy="909764"/>
                <a:chOff x="-4101" y="9133194"/>
                <a:chExt cx="6879926" cy="909764"/>
              </a:xfrm>
            </p:grpSpPr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6A98F231-1CE9-7A34-AAEA-320B34EA27FF}"/>
                    </a:ext>
                  </a:extLst>
                </p:cNvPr>
                <p:cNvGrpSpPr/>
                <p:nvPr/>
              </p:nvGrpSpPr>
              <p:grpSpPr>
                <a:xfrm>
                  <a:off x="-4101" y="9133194"/>
                  <a:ext cx="6879926" cy="909764"/>
                  <a:chOff x="0" y="9109018"/>
                  <a:chExt cx="6879926" cy="909764"/>
                </a:xfrm>
              </p:grpSpPr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BFBDF453-EBF5-9EFD-E9B1-5949F2199865}"/>
                      </a:ext>
                    </a:extLst>
                  </p:cNvPr>
                  <p:cNvSpPr/>
                  <p:nvPr/>
                </p:nvSpPr>
                <p:spPr>
                  <a:xfrm>
                    <a:off x="0" y="9109018"/>
                    <a:ext cx="6858000" cy="796982"/>
                  </a:xfrm>
                  <a:prstGeom prst="rect">
                    <a:avLst/>
                  </a:prstGeom>
                  <a:solidFill>
                    <a:schemeClr val="bg1">
                      <a:alpha val="67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FDA6CEB7-A637-2B0E-3654-E04323B81AFB}"/>
                      </a:ext>
                    </a:extLst>
                  </p:cNvPr>
                  <p:cNvSpPr txBox="1"/>
                  <p:nvPr/>
                </p:nvSpPr>
                <p:spPr>
                  <a:xfrm>
                    <a:off x="21927" y="9172396"/>
                    <a:ext cx="6857999" cy="8463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nl-BE" sz="1300" b="1" dirty="0">
                        <a:solidFill>
                          <a:srgbClr val="118FB9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rPr>
                      <a:t>#PrEvCan #CANCERCODE</a:t>
                    </a:r>
                  </a:p>
                  <a:p>
                    <a:pPr algn="ctr"/>
                    <a:r>
                      <a:rPr lang="en-GB" sz="1200" b="1" dirty="0">
                        <a:solidFill>
                          <a:srgbClr val="118FB9"/>
                        </a:solidFill>
                        <a:effectLst/>
                      </a:rPr>
                      <a:t>The </a:t>
                    </a:r>
                    <a:r>
                      <a:rPr lang="en-GB" sz="1200" b="1" dirty="0" err="1">
                        <a:solidFill>
                          <a:srgbClr val="118FB9"/>
                        </a:solidFill>
                        <a:effectLst/>
                      </a:rPr>
                      <a:t>PrEvCan</a:t>
                    </a:r>
                    <a:r>
                      <a:rPr lang="en-GB" sz="1200" b="1" dirty="0">
                        <a:solidFill>
                          <a:srgbClr val="118FB9"/>
                        </a:solidFill>
                        <a:effectLst/>
                      </a:rPr>
                      <a:t> campaign was initiated by EONS and is run in association </a:t>
                    </a:r>
                    <a:br>
                      <a:rPr lang="en-GB" sz="1200" b="1" dirty="0">
                        <a:solidFill>
                          <a:srgbClr val="118FB9"/>
                        </a:solidFill>
                        <a:effectLst/>
                      </a:rPr>
                    </a:br>
                    <a:r>
                      <a:rPr lang="en-GB" sz="1200" b="1" dirty="0">
                        <a:solidFill>
                          <a:srgbClr val="118FB9"/>
                        </a:solidFill>
                        <a:effectLst/>
                      </a:rPr>
                      <a:t>with key campaign partner, ESMO. </a:t>
                    </a:r>
                    <a:r>
                      <a:rPr lang="en-US" sz="1200" b="1" dirty="0">
                        <a:solidFill>
                          <a:srgbClr val="118FB9"/>
                        </a:solidFill>
                        <a:cs typeface="Aharoni" panose="02010803020104030203" pitchFamily="2" charset="-79"/>
                      </a:rPr>
                      <a:t>More info</a:t>
                    </a:r>
                    <a:r>
                      <a:rPr lang="nl-BE" sz="1200" b="1" dirty="0">
                        <a:solidFill>
                          <a:srgbClr val="118FB9"/>
                        </a:solidFill>
                        <a:cs typeface="Aharoni" panose="02010803020104030203" pitchFamily="2" charset="-79"/>
                      </a:rPr>
                      <a:t>: www.cancernurse.eu/</a:t>
                    </a:r>
                    <a:r>
                      <a:rPr lang="cs-CZ" sz="1200" b="1" dirty="0">
                        <a:solidFill>
                          <a:srgbClr val="118FB9"/>
                        </a:solidFill>
                        <a:cs typeface="Aharoni" panose="02010803020104030203" pitchFamily="2" charset="-79"/>
                      </a:rPr>
                      <a:t>prev</a:t>
                    </a:r>
                    <a:r>
                      <a:rPr lang="en-US" sz="1200" b="1" dirty="0">
                        <a:solidFill>
                          <a:srgbClr val="118FB9"/>
                        </a:solidFill>
                        <a:cs typeface="Aharoni" panose="02010803020104030203" pitchFamily="2" charset="-79"/>
                      </a:rPr>
                      <a:t>can</a:t>
                    </a:r>
                    <a:br>
                      <a:rPr lang="nl-BE" sz="1200" b="1" dirty="0">
                        <a:solidFill>
                          <a:srgbClr val="118FB9"/>
                        </a:solidFill>
                        <a:cs typeface="Aharoni" panose="02010803020104030203" pitchFamily="2" charset="-79"/>
                      </a:rPr>
                    </a:br>
                    <a:endParaRPr lang="en-GB" sz="1200" b="1" dirty="0">
                      <a:solidFill>
                        <a:srgbClr val="118FB9"/>
                      </a:solidFill>
                      <a:cs typeface="Aharoni" panose="02010803020104030203" pitchFamily="2" charset="-79"/>
                    </a:endParaRPr>
                  </a:p>
                </p:txBody>
              </p:sp>
              <p:grpSp>
                <p:nvGrpSpPr>
                  <p:cNvPr id="57" name="Group 56">
                    <a:extLst>
                      <a:ext uri="{FF2B5EF4-FFF2-40B4-BE49-F238E27FC236}">
                        <a16:creationId xmlns:a16="http://schemas.microsoft.com/office/drawing/2014/main" id="{CC38B89D-E7DC-99E5-D538-94779B1DE755}"/>
                      </a:ext>
                    </a:extLst>
                  </p:cNvPr>
                  <p:cNvGrpSpPr/>
                  <p:nvPr/>
                </p:nvGrpSpPr>
                <p:grpSpPr>
                  <a:xfrm>
                    <a:off x="224716" y="9297854"/>
                    <a:ext cx="475488" cy="475488"/>
                    <a:chOff x="-302004" y="1916250"/>
                    <a:chExt cx="2823923" cy="2823924"/>
                  </a:xfrm>
                </p:grpSpPr>
                <p:sp>
                  <p:nvSpPr>
                    <p:cNvPr id="58" name="Ovaal 2">
                      <a:extLst>
                        <a:ext uri="{FF2B5EF4-FFF2-40B4-BE49-F238E27FC236}">
                          <a16:creationId xmlns:a16="http://schemas.microsoft.com/office/drawing/2014/main" id="{32DAAFDE-C030-2F37-6107-DB1E82EFB0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302004" y="1916250"/>
                      <a:ext cx="2823923" cy="282392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BE" sz="180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pic>
                  <p:nvPicPr>
                    <p:cNvPr id="59" name="Picture 58" descr="A picture containing text, clipart&#10;&#10;Description automatically generated">
                      <a:extLst>
                        <a:ext uri="{FF2B5EF4-FFF2-40B4-BE49-F238E27FC236}">
                          <a16:creationId xmlns:a16="http://schemas.microsoft.com/office/drawing/2014/main" id="{379C9A3B-DD86-42DB-85A3-368C268DE32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-219048" y="2002330"/>
                      <a:ext cx="2669717" cy="2651758"/>
                    </a:xfrm>
                    <a:prstGeom prst="ellipse">
                      <a:avLst/>
                    </a:prstGeom>
                  </p:spPr>
                </p:pic>
              </p:grpSp>
            </p:grpSp>
            <p:pic>
              <p:nvPicPr>
                <p:cNvPr id="46" name="Graphic 45">
                  <a:extLst>
                    <a:ext uri="{FF2B5EF4-FFF2-40B4-BE49-F238E27FC236}">
                      <a16:creationId xmlns:a16="http://schemas.microsoft.com/office/drawing/2014/main" id="{6BB8699A-899B-1E06-6706-98E042F2DF8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rcRect t="1" r="36621" b="-13923"/>
                <a:stretch/>
              </p:blipFill>
              <p:spPr>
                <a:xfrm>
                  <a:off x="6061796" y="9394066"/>
                  <a:ext cx="703986" cy="331414"/>
                </a:xfrm>
                <a:prstGeom prst="rect">
                  <a:avLst/>
                </a:prstGeom>
              </p:spPr>
            </p:pic>
          </p:grpSp>
        </p:grpSp>
        <p:sp>
          <p:nvSpPr>
            <p:cNvPr id="5" name="Ovaal 41">
              <a:extLst>
                <a:ext uri="{FF2B5EF4-FFF2-40B4-BE49-F238E27FC236}">
                  <a16:creationId xmlns:a16="http://schemas.microsoft.com/office/drawing/2014/main" id="{4A496C4C-CA29-BEB7-46B0-B080DFEE27C4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118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FA5197DC-E9AA-7732-D757-7B47A4378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41" y="406663"/>
              <a:ext cx="548640" cy="548640"/>
            </a:xfrm>
            <a:prstGeom prst="rect">
              <a:avLst/>
            </a:prstGeom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47A656A-3508-1DBE-682B-DB836CEA8C72}"/>
                </a:ext>
              </a:extLst>
            </p:cNvPr>
            <p:cNvGrpSpPr/>
            <p:nvPr/>
          </p:nvGrpSpPr>
          <p:grpSpPr>
            <a:xfrm>
              <a:off x="431279" y="375565"/>
              <a:ext cx="1792224" cy="1792224"/>
              <a:chOff x="1433852" y="1700836"/>
              <a:chExt cx="2823923" cy="2823924"/>
            </a:xfrm>
          </p:grpSpPr>
          <p:sp>
            <p:nvSpPr>
              <p:cNvPr id="8" name="Ovaal 2">
                <a:extLst>
                  <a:ext uri="{FF2B5EF4-FFF2-40B4-BE49-F238E27FC236}">
                    <a16:creationId xmlns:a16="http://schemas.microsoft.com/office/drawing/2014/main" id="{C480CC34-EBEF-F27C-C319-21145B419D28}"/>
                  </a:ext>
                </a:extLst>
              </p:cNvPr>
              <p:cNvSpPr/>
              <p:nvPr/>
            </p:nvSpPr>
            <p:spPr>
              <a:xfrm>
                <a:off x="1433852" y="1700836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9" name="Picture 8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E3EE63F8-E262-7646-E71D-5C3BC7C2D9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9791" y="1805365"/>
                <a:ext cx="2669717" cy="2651760"/>
              </a:xfrm>
              <a:prstGeom prst="ellipse">
                <a:avLst/>
              </a:prstGeom>
            </p:spPr>
          </p:pic>
        </p:grp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86423245-32DF-C012-D385-7D1C22EDED06}"/>
                </a:ext>
              </a:extLst>
            </p:cNvPr>
            <p:cNvSpPr txBox="1"/>
            <p:nvPr/>
          </p:nvSpPr>
          <p:spPr>
            <a:xfrm>
              <a:off x="2395499" y="922652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TAKE PART </a:t>
              </a:r>
              <a:b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IN ORGANISED </a:t>
              </a:r>
              <a:b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CANCER SCREENING PROGRAMMES</a:t>
              </a: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8018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AAB6462-2C42-685D-D8EA-11D219925A9B}"/>
              </a:ext>
            </a:extLst>
          </p:cNvPr>
          <p:cNvGrpSpPr/>
          <p:nvPr/>
        </p:nvGrpSpPr>
        <p:grpSpPr>
          <a:xfrm>
            <a:off x="-4101" y="153870"/>
            <a:ext cx="6879926" cy="9889088"/>
            <a:chOff x="-4101" y="153870"/>
            <a:chExt cx="6879926" cy="9889088"/>
          </a:xfrm>
        </p:grpSpPr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BF8E8331-1907-4253-9301-20ED11447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37D52375-E0D3-47D4-B1A5-F8E64AD30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FEF6DD-585F-1199-0FC2-AD256E4C8A71}"/>
                </a:ext>
              </a:extLst>
            </p:cNvPr>
            <p:cNvGrpSpPr/>
            <p:nvPr/>
          </p:nvGrpSpPr>
          <p:grpSpPr>
            <a:xfrm>
              <a:off x="431279" y="375565"/>
              <a:ext cx="1792224" cy="1792224"/>
              <a:chOff x="1433852" y="1700836"/>
              <a:chExt cx="2823923" cy="2823924"/>
            </a:xfrm>
          </p:grpSpPr>
          <p:sp>
            <p:nvSpPr>
              <p:cNvPr id="37" name="Ovaal 2">
                <a:extLst>
                  <a:ext uri="{FF2B5EF4-FFF2-40B4-BE49-F238E27FC236}">
                    <a16:creationId xmlns:a16="http://schemas.microsoft.com/office/drawing/2014/main" id="{8A2DE224-974B-3F12-8DDB-319001774B99}"/>
                  </a:ext>
                </a:extLst>
              </p:cNvPr>
              <p:cNvSpPr/>
              <p:nvPr/>
            </p:nvSpPr>
            <p:spPr>
              <a:xfrm>
                <a:off x="1433852" y="1700836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8" name="Picture 37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B506322B-FFFB-E0D9-77DF-A394480AC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9791" y="1805365"/>
                <a:ext cx="2669717" cy="2651760"/>
              </a:xfrm>
              <a:prstGeom prst="ellipse">
                <a:avLst/>
              </a:prstGeom>
            </p:spPr>
          </p:pic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43E38A4E-4419-A506-008E-3E252AB12E56}"/>
                </a:ext>
              </a:extLst>
            </p:cNvPr>
            <p:cNvGrpSpPr/>
            <p:nvPr/>
          </p:nvGrpSpPr>
          <p:grpSpPr>
            <a:xfrm>
              <a:off x="132258" y="4555419"/>
              <a:ext cx="6586415" cy="1708298"/>
              <a:chOff x="132258" y="4555419"/>
              <a:chExt cx="6586415" cy="1708298"/>
            </a:xfrm>
          </p:grpSpPr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8E8A3043-603E-6CED-2B04-9EE75E5226DD}"/>
                  </a:ext>
                </a:extLst>
              </p:cNvPr>
              <p:cNvSpPr/>
              <p:nvPr/>
            </p:nvSpPr>
            <p:spPr>
              <a:xfrm>
                <a:off x="347456" y="4555419"/>
                <a:ext cx="6238960" cy="1708298"/>
              </a:xfrm>
              <a:prstGeom prst="roundRect">
                <a:avLst/>
              </a:prstGeom>
              <a:solidFill>
                <a:schemeClr val="bg1">
                  <a:alpha val="77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0DF9685-ED49-FC94-420B-5FAD5741CB34}"/>
                  </a:ext>
                </a:extLst>
              </p:cNvPr>
              <p:cNvSpPr txBox="1"/>
              <p:nvPr/>
            </p:nvSpPr>
            <p:spPr>
              <a:xfrm>
                <a:off x="132258" y="4639869"/>
                <a:ext cx="6586415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dirty="0"/>
              </a:p>
              <a:p>
                <a:pPr algn="ctr"/>
                <a:r>
                  <a:rPr lang="en-US" sz="3200" b="1" i="0" dirty="0">
                    <a:solidFill>
                      <a:srgbClr val="118FB9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Messages for healthcare professionals</a:t>
                </a:r>
                <a:endParaRPr lang="en-GB" sz="3200" b="1" dirty="0">
                  <a:solidFill>
                    <a:srgbClr val="118FB9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94B86EF-B186-4B6B-88ED-83589B6946DC}"/>
                </a:ext>
              </a:extLst>
            </p:cNvPr>
            <p:cNvSpPr/>
            <p:nvPr/>
          </p:nvSpPr>
          <p:spPr>
            <a:xfrm>
              <a:off x="453258" y="4662803"/>
              <a:ext cx="5981219" cy="1489904"/>
            </a:xfrm>
            <a:prstGeom prst="roundRect">
              <a:avLst/>
            </a:prstGeom>
            <a:noFill/>
            <a:ln>
              <a:solidFill>
                <a:srgbClr val="DBD1C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DE73569-89E4-253B-3DB0-71163F407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CBFBCBD-A903-29EF-3B5D-AFE89E528F0D}"/>
                </a:ext>
              </a:extLst>
            </p:cNvPr>
            <p:cNvGrpSpPr/>
            <p:nvPr/>
          </p:nvGrpSpPr>
          <p:grpSpPr>
            <a:xfrm>
              <a:off x="-4101" y="9133194"/>
              <a:ext cx="6879926" cy="909764"/>
              <a:chOff x="-4101" y="9133194"/>
              <a:chExt cx="6879926" cy="909764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A6C29CDB-3A45-01B4-5856-77E959323A4F}"/>
                  </a:ext>
                </a:extLst>
              </p:cNvPr>
              <p:cNvGrpSpPr/>
              <p:nvPr/>
            </p:nvGrpSpPr>
            <p:grpSpPr>
              <a:xfrm>
                <a:off x="-4101" y="9133194"/>
                <a:ext cx="6879926" cy="909764"/>
                <a:chOff x="0" y="9109018"/>
                <a:chExt cx="6879926" cy="909764"/>
              </a:xfrm>
            </p:grpSpPr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FF621FAA-9A6C-3938-FBAD-4E1BCD0E9447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7F311738-9071-6EB9-349E-794CF9461288}"/>
                    </a:ext>
                  </a:extLst>
                </p:cNvPr>
                <p:cNvSpPr txBox="1"/>
                <p:nvPr/>
              </p:nvSpPr>
              <p:spPr>
                <a:xfrm>
                  <a:off x="21927" y="9172396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118FB9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The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PrEvCan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 campaign was initiated by EONS and is run in association </a:t>
                  </a:r>
                  <a:br>
                    <a:rPr lang="en-GB" sz="1200" b="1" dirty="0">
                      <a:solidFill>
                        <a:srgbClr val="118FB9"/>
                      </a:solidFill>
                      <a:effectLst/>
                    </a:rPr>
                  </a:b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with key campaign partner, ESMO. </a:t>
                  </a:r>
                  <a:r>
                    <a:rPr lang="en-US" sz="1200" b="1" dirty="0">
                      <a:solidFill>
                        <a:srgbClr val="118FB9"/>
                      </a:solidFill>
                      <a:cs typeface="Aharoni" panose="02010803020104030203" pitchFamily="2" charset="-79"/>
                    </a:rPr>
                    <a:t>More info</a:t>
                  </a:r>
                  <a:r>
                    <a:rPr lang="nl-BE" sz="1200" b="1" dirty="0">
                      <a:solidFill>
                        <a:srgbClr val="118FB9"/>
                      </a:solidFill>
                      <a:cs typeface="Aharoni" panose="02010803020104030203" pitchFamily="2" charset="-79"/>
                    </a:rPr>
                    <a:t>: www.cancernurse.eu/</a:t>
                  </a:r>
                  <a:r>
                    <a:rPr lang="cs-CZ" sz="1200" b="1" dirty="0">
                      <a:solidFill>
                        <a:srgbClr val="118FB9"/>
                      </a:solidFill>
                      <a:cs typeface="Aharoni" panose="02010803020104030203" pitchFamily="2" charset="-79"/>
                    </a:rPr>
                    <a:t>prev</a:t>
                  </a:r>
                  <a:r>
                    <a:rPr lang="en-US" sz="1200" b="1" dirty="0">
                      <a:solidFill>
                        <a:srgbClr val="118FB9"/>
                      </a:solidFill>
                      <a:cs typeface="Aharoni" panose="02010803020104030203" pitchFamily="2" charset="-79"/>
                    </a:rPr>
                    <a:t>can</a:t>
                  </a:r>
                  <a:br>
                    <a:rPr lang="nl-BE" sz="1200" b="1" dirty="0">
                      <a:solidFill>
                        <a:srgbClr val="118FB9"/>
                      </a:solidFill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118FB9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16012B14-5EAD-F378-E3F7-6D26DDDCD9BB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54" name="Ovaal 2">
                    <a:extLst>
                      <a:ext uri="{FF2B5EF4-FFF2-40B4-BE49-F238E27FC236}">
                        <a16:creationId xmlns:a16="http://schemas.microsoft.com/office/drawing/2014/main" id="{0F7AB5A5-0031-C630-9923-04FF05C61D3D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chemeClr val="tx1"/>
                      </a:solidFill>
                    </a:endParaRPr>
                  </a:p>
                </p:txBody>
              </p:sp>
              <p:pic>
                <p:nvPicPr>
                  <p:cNvPr id="55" name="Picture 54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2F5DDF3F-D747-FD61-D33D-ED2C231E46B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50" name="Graphic 49">
                <a:extLst>
                  <a:ext uri="{FF2B5EF4-FFF2-40B4-BE49-F238E27FC236}">
                    <a16:creationId xmlns:a16="http://schemas.microsoft.com/office/drawing/2014/main" id="{9AEB75ED-853A-492B-B9A4-282C4106C22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EADB9184-0371-E0C1-87CC-86E3BDE3B9D3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118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8CBE8563-ACDB-089E-ABC6-CA146F91E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41" y="406663"/>
              <a:ext cx="548640" cy="548640"/>
            </a:xfrm>
            <a:prstGeom prst="rect">
              <a:avLst/>
            </a:prstGeom>
          </p:spPr>
        </p:pic>
        <p:sp>
          <p:nvSpPr>
            <p:cNvPr id="2" name="TextBox 7">
              <a:extLst>
                <a:ext uri="{FF2B5EF4-FFF2-40B4-BE49-F238E27FC236}">
                  <a16:creationId xmlns:a16="http://schemas.microsoft.com/office/drawing/2014/main" id="{DFC30811-D6F2-E287-71E1-8A84EE8B5BBD}"/>
                </a:ext>
              </a:extLst>
            </p:cNvPr>
            <p:cNvSpPr txBox="1"/>
            <p:nvPr/>
          </p:nvSpPr>
          <p:spPr>
            <a:xfrm>
              <a:off x="2395499" y="922652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TAKE PART </a:t>
              </a:r>
              <a:b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IN ORGANISED </a:t>
              </a:r>
              <a:b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CANCER SCREENING PROGRAMMES</a:t>
              </a: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1823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091AFD5-FAB7-EA1D-65C0-6F18C1C30347}"/>
              </a:ext>
            </a:extLst>
          </p:cNvPr>
          <p:cNvGrpSpPr/>
          <p:nvPr/>
        </p:nvGrpSpPr>
        <p:grpSpPr>
          <a:xfrm>
            <a:off x="-4101" y="0"/>
            <a:ext cx="6879926" cy="10042958"/>
            <a:chOff x="-4101" y="0"/>
            <a:chExt cx="6879926" cy="10042958"/>
          </a:xfrm>
        </p:grpSpPr>
        <p:pic>
          <p:nvPicPr>
            <p:cNvPr id="4" name="Picture 3" descr="Several colorful ribbons on a white surface&#10;&#10;Description automatically generated">
              <a:extLst>
                <a:ext uri="{FF2B5EF4-FFF2-40B4-BE49-F238E27FC236}">
                  <a16:creationId xmlns:a16="http://schemas.microsoft.com/office/drawing/2014/main" id="{EC60B48C-0B73-B491-0463-4495DF5068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89"/>
            <a:stretch/>
          </p:blipFill>
          <p:spPr>
            <a:xfrm rot="5400000">
              <a:off x="-1520655" y="1520655"/>
              <a:ext cx="9906002" cy="6864691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67030" y="2924880"/>
              <a:ext cx="6402706" cy="5181627"/>
            </a:xfrm>
            <a:prstGeom prst="roundRect">
              <a:avLst/>
            </a:prstGeom>
            <a:solidFill>
              <a:schemeClr val="bg1">
                <a:alpha val="72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513" y="3233442"/>
              <a:ext cx="6402706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877C63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877C63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Always ask your patients </a:t>
              </a:r>
              <a:b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if they attended </a:t>
              </a:r>
              <a:b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available screening programs. </a:t>
              </a:r>
              <a:b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If not, person-centered support, including involving </a:t>
              </a:r>
              <a:b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their significant other </a:t>
              </a:r>
              <a:b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may increase the likelihood </a:t>
              </a:r>
              <a:b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of attending!</a:t>
              </a:r>
              <a:endParaRPr lang="en-GB" sz="3000" b="1" dirty="0">
                <a:solidFill>
                  <a:srgbClr val="118FB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0AFAB16-9A17-350D-11D0-8ADBFC567EFB}"/>
                </a:ext>
              </a:extLst>
            </p:cNvPr>
            <p:cNvGrpSpPr/>
            <p:nvPr/>
          </p:nvGrpSpPr>
          <p:grpSpPr>
            <a:xfrm>
              <a:off x="-4101" y="153871"/>
              <a:ext cx="6879926" cy="9889087"/>
              <a:chOff x="-4101" y="153871"/>
              <a:chExt cx="6879926" cy="9889087"/>
            </a:xfrm>
          </p:grpSpPr>
          <p:sp>
            <p:nvSpPr>
              <p:cNvPr id="18" name="Freeform 72">
                <a:extLst>
                  <a:ext uri="{FF2B5EF4-FFF2-40B4-BE49-F238E27FC236}">
                    <a16:creationId xmlns:a16="http://schemas.microsoft.com/office/drawing/2014/main" id="{0127B1A5-7018-8D4F-5F23-46F8DB410B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466" y="153871"/>
                <a:ext cx="4213623" cy="2285365"/>
              </a:xfrm>
              <a:custGeom>
                <a:avLst/>
                <a:gdLst>
                  <a:gd name="T0" fmla="*/ 7607 w 7645"/>
                  <a:gd name="T1" fmla="*/ 977 h 4080"/>
                  <a:gd name="T2" fmla="*/ 7607 w 7645"/>
                  <a:gd name="T3" fmla="*/ 977 h 4080"/>
                  <a:gd name="T4" fmla="*/ 6878 w 7645"/>
                  <a:gd name="T5" fmla="*/ 269 h 4080"/>
                  <a:gd name="T6" fmla="*/ 6878 w 7645"/>
                  <a:gd name="T7" fmla="*/ 269 h 4080"/>
                  <a:gd name="T8" fmla="*/ 5865 w 7645"/>
                  <a:gd name="T9" fmla="*/ 0 h 4080"/>
                  <a:gd name="T10" fmla="*/ 5865 w 7645"/>
                  <a:gd name="T11" fmla="*/ 0 h 4080"/>
                  <a:gd name="T12" fmla="*/ 3825 w 7645"/>
                  <a:gd name="T13" fmla="*/ 2039 h 4080"/>
                  <a:gd name="T14" fmla="*/ 3825 w 7645"/>
                  <a:gd name="T15" fmla="*/ 2039 h 4080"/>
                  <a:gd name="T16" fmla="*/ 2040 w 7645"/>
                  <a:gd name="T17" fmla="*/ 3825 h 4080"/>
                  <a:gd name="T18" fmla="*/ 2040 w 7645"/>
                  <a:gd name="T19" fmla="*/ 3825 h 4080"/>
                  <a:gd name="T20" fmla="*/ 255 w 7645"/>
                  <a:gd name="T21" fmla="*/ 2039 h 4080"/>
                  <a:gd name="T22" fmla="*/ 255 w 7645"/>
                  <a:gd name="T23" fmla="*/ 2039 h 4080"/>
                  <a:gd name="T24" fmla="*/ 2040 w 7645"/>
                  <a:gd name="T25" fmla="*/ 255 h 4080"/>
                  <a:gd name="T26" fmla="*/ 2040 w 7645"/>
                  <a:gd name="T27" fmla="*/ 255 h 4080"/>
                  <a:gd name="T28" fmla="*/ 2927 w 7645"/>
                  <a:gd name="T29" fmla="*/ 490 h 4080"/>
                  <a:gd name="T30" fmla="*/ 2927 w 7645"/>
                  <a:gd name="T31" fmla="*/ 490 h 4080"/>
                  <a:gd name="T32" fmla="*/ 3564 w 7645"/>
                  <a:gd name="T33" fmla="*/ 1109 h 4080"/>
                  <a:gd name="T34" fmla="*/ 3564 w 7645"/>
                  <a:gd name="T35" fmla="*/ 1109 h 4080"/>
                  <a:gd name="T36" fmla="*/ 3739 w 7645"/>
                  <a:gd name="T37" fmla="*/ 1152 h 4080"/>
                  <a:gd name="T38" fmla="*/ 3739 w 7645"/>
                  <a:gd name="T39" fmla="*/ 1152 h 4080"/>
                  <a:gd name="T40" fmla="*/ 3782 w 7645"/>
                  <a:gd name="T41" fmla="*/ 977 h 4080"/>
                  <a:gd name="T42" fmla="*/ 3782 w 7645"/>
                  <a:gd name="T43" fmla="*/ 977 h 4080"/>
                  <a:gd name="T44" fmla="*/ 3053 w 7645"/>
                  <a:gd name="T45" fmla="*/ 269 h 4080"/>
                  <a:gd name="T46" fmla="*/ 3053 w 7645"/>
                  <a:gd name="T47" fmla="*/ 269 h 4080"/>
                  <a:gd name="T48" fmla="*/ 2040 w 7645"/>
                  <a:gd name="T49" fmla="*/ 0 h 4080"/>
                  <a:gd name="T50" fmla="*/ 2040 w 7645"/>
                  <a:gd name="T51" fmla="*/ 0 h 4080"/>
                  <a:gd name="T52" fmla="*/ 0 w 7645"/>
                  <a:gd name="T53" fmla="*/ 2039 h 4080"/>
                  <a:gd name="T54" fmla="*/ 0 w 7645"/>
                  <a:gd name="T55" fmla="*/ 2039 h 4080"/>
                  <a:gd name="T56" fmla="*/ 2040 w 7645"/>
                  <a:gd name="T57" fmla="*/ 4079 h 4080"/>
                  <a:gd name="T58" fmla="*/ 2040 w 7645"/>
                  <a:gd name="T59" fmla="*/ 4079 h 4080"/>
                  <a:gd name="T60" fmla="*/ 4080 w 7645"/>
                  <a:gd name="T61" fmla="*/ 2039 h 4080"/>
                  <a:gd name="T62" fmla="*/ 4080 w 7645"/>
                  <a:gd name="T63" fmla="*/ 2039 h 4080"/>
                  <a:gd name="T64" fmla="*/ 5865 w 7645"/>
                  <a:gd name="T65" fmla="*/ 255 h 4080"/>
                  <a:gd name="T66" fmla="*/ 5865 w 7645"/>
                  <a:gd name="T67" fmla="*/ 255 h 4080"/>
                  <a:gd name="T68" fmla="*/ 6751 w 7645"/>
                  <a:gd name="T69" fmla="*/ 490 h 4080"/>
                  <a:gd name="T70" fmla="*/ 6751 w 7645"/>
                  <a:gd name="T71" fmla="*/ 490 h 4080"/>
                  <a:gd name="T72" fmla="*/ 7389 w 7645"/>
                  <a:gd name="T73" fmla="*/ 1109 h 4080"/>
                  <a:gd name="T74" fmla="*/ 7389 w 7645"/>
                  <a:gd name="T75" fmla="*/ 1109 h 4080"/>
                  <a:gd name="T76" fmla="*/ 7565 w 7645"/>
                  <a:gd name="T77" fmla="*/ 1152 h 4080"/>
                  <a:gd name="T78" fmla="*/ 7565 w 7645"/>
                  <a:gd name="T79" fmla="*/ 1152 h 4080"/>
                  <a:gd name="T80" fmla="*/ 7607 w 7645"/>
                  <a:gd name="T81" fmla="*/ 977 h 4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645" h="4080">
                    <a:moveTo>
                      <a:pt x="7607" y="977"/>
                    </a:moveTo>
                    <a:lnTo>
                      <a:pt x="7607" y="977"/>
                    </a:lnTo>
                    <a:cubicBezTo>
                      <a:pt x="7428" y="685"/>
                      <a:pt x="7176" y="440"/>
                      <a:pt x="6878" y="269"/>
                    </a:cubicBezTo>
                    <a:lnTo>
                      <a:pt x="6878" y="269"/>
                    </a:lnTo>
                    <a:cubicBezTo>
                      <a:pt x="6572" y="93"/>
                      <a:pt x="6221" y="0"/>
                      <a:pt x="5865" y="0"/>
                    </a:cubicBezTo>
                    <a:lnTo>
                      <a:pt x="5865" y="0"/>
                    </a:lnTo>
                    <a:cubicBezTo>
                      <a:pt x="4741" y="0"/>
                      <a:pt x="3825" y="915"/>
                      <a:pt x="3825" y="2039"/>
                    </a:cubicBezTo>
                    <a:lnTo>
                      <a:pt x="3825" y="2039"/>
                    </a:lnTo>
                    <a:cubicBezTo>
                      <a:pt x="3825" y="3024"/>
                      <a:pt x="3025" y="3825"/>
                      <a:pt x="2040" y="3825"/>
                    </a:cubicBezTo>
                    <a:lnTo>
                      <a:pt x="2040" y="3825"/>
                    </a:lnTo>
                    <a:cubicBezTo>
                      <a:pt x="1056" y="3825"/>
                      <a:pt x="255" y="3024"/>
                      <a:pt x="255" y="2039"/>
                    </a:cubicBezTo>
                    <a:lnTo>
                      <a:pt x="255" y="2039"/>
                    </a:lnTo>
                    <a:cubicBezTo>
                      <a:pt x="255" y="1055"/>
                      <a:pt x="1056" y="255"/>
                      <a:pt x="2040" y="255"/>
                    </a:cubicBezTo>
                    <a:lnTo>
                      <a:pt x="2040" y="255"/>
                    </a:lnTo>
                    <a:cubicBezTo>
                      <a:pt x="2352" y="255"/>
                      <a:pt x="2658" y="336"/>
                      <a:pt x="2927" y="490"/>
                    </a:cubicBezTo>
                    <a:lnTo>
                      <a:pt x="2927" y="490"/>
                    </a:lnTo>
                    <a:cubicBezTo>
                      <a:pt x="3187" y="639"/>
                      <a:pt x="3407" y="854"/>
                      <a:pt x="3564" y="1109"/>
                    </a:cubicBezTo>
                    <a:lnTo>
                      <a:pt x="3564" y="1109"/>
                    </a:lnTo>
                    <a:cubicBezTo>
                      <a:pt x="3601" y="1169"/>
                      <a:pt x="3679" y="1188"/>
                      <a:pt x="3739" y="1152"/>
                    </a:cubicBezTo>
                    <a:lnTo>
                      <a:pt x="3739" y="1152"/>
                    </a:lnTo>
                    <a:cubicBezTo>
                      <a:pt x="3799" y="1115"/>
                      <a:pt x="3818" y="1037"/>
                      <a:pt x="3782" y="977"/>
                    </a:cubicBezTo>
                    <a:lnTo>
                      <a:pt x="3782" y="977"/>
                    </a:lnTo>
                    <a:cubicBezTo>
                      <a:pt x="3603" y="685"/>
                      <a:pt x="3351" y="440"/>
                      <a:pt x="3053" y="269"/>
                    </a:cubicBezTo>
                    <a:lnTo>
                      <a:pt x="3053" y="269"/>
                    </a:lnTo>
                    <a:cubicBezTo>
                      <a:pt x="2746" y="93"/>
                      <a:pt x="2396" y="0"/>
                      <a:pt x="2040" y="0"/>
                    </a:cubicBezTo>
                    <a:lnTo>
                      <a:pt x="2040" y="0"/>
                    </a:lnTo>
                    <a:cubicBezTo>
                      <a:pt x="915" y="0"/>
                      <a:pt x="0" y="915"/>
                      <a:pt x="0" y="2039"/>
                    </a:cubicBezTo>
                    <a:lnTo>
                      <a:pt x="0" y="2039"/>
                    </a:lnTo>
                    <a:cubicBezTo>
                      <a:pt x="0" y="3164"/>
                      <a:pt x="915" y="4079"/>
                      <a:pt x="2040" y="4079"/>
                    </a:cubicBezTo>
                    <a:lnTo>
                      <a:pt x="2040" y="4079"/>
                    </a:lnTo>
                    <a:cubicBezTo>
                      <a:pt x="3165" y="4079"/>
                      <a:pt x="4080" y="3164"/>
                      <a:pt x="4080" y="2039"/>
                    </a:cubicBezTo>
                    <a:lnTo>
                      <a:pt x="4080" y="2039"/>
                    </a:lnTo>
                    <a:cubicBezTo>
                      <a:pt x="4080" y="1055"/>
                      <a:pt x="4881" y="255"/>
                      <a:pt x="5865" y="255"/>
                    </a:cubicBezTo>
                    <a:lnTo>
                      <a:pt x="5865" y="255"/>
                    </a:lnTo>
                    <a:cubicBezTo>
                      <a:pt x="6177" y="255"/>
                      <a:pt x="6483" y="336"/>
                      <a:pt x="6751" y="490"/>
                    </a:cubicBezTo>
                    <a:lnTo>
                      <a:pt x="6751" y="490"/>
                    </a:lnTo>
                    <a:cubicBezTo>
                      <a:pt x="7012" y="639"/>
                      <a:pt x="7233" y="854"/>
                      <a:pt x="7389" y="1109"/>
                    </a:cubicBezTo>
                    <a:lnTo>
                      <a:pt x="7389" y="1109"/>
                    </a:lnTo>
                    <a:cubicBezTo>
                      <a:pt x="7426" y="1169"/>
                      <a:pt x="7505" y="1188"/>
                      <a:pt x="7565" y="1152"/>
                    </a:cubicBezTo>
                    <a:lnTo>
                      <a:pt x="7565" y="1152"/>
                    </a:lnTo>
                    <a:cubicBezTo>
                      <a:pt x="7625" y="1115"/>
                      <a:pt x="7644" y="1037"/>
                      <a:pt x="7607" y="977"/>
                    </a:cubicBezTo>
                  </a:path>
                </a:pathLst>
              </a:custGeom>
              <a:solidFill>
                <a:srgbClr val="2585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dirty="0"/>
              </a:p>
            </p:txBody>
          </p:sp>
          <p:sp>
            <p:nvSpPr>
              <p:cNvPr id="21" name="Freeform 74">
                <a:extLst>
                  <a:ext uri="{FF2B5EF4-FFF2-40B4-BE49-F238E27FC236}">
                    <a16:creationId xmlns:a16="http://schemas.microsoft.com/office/drawing/2014/main" id="{EBEF4186-B951-3364-C23A-D034F4A02D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9903" y="153871"/>
                <a:ext cx="4213623" cy="2261464"/>
              </a:xfrm>
              <a:custGeom>
                <a:avLst/>
                <a:gdLst>
                  <a:gd name="T0" fmla="*/ 5603 w 7644"/>
                  <a:gd name="T1" fmla="*/ 4079 h 4080"/>
                  <a:gd name="T2" fmla="*/ 5603 w 7644"/>
                  <a:gd name="T3" fmla="*/ 4079 h 4080"/>
                  <a:gd name="T4" fmla="*/ 4590 w 7644"/>
                  <a:gd name="T5" fmla="*/ 3810 h 4080"/>
                  <a:gd name="T6" fmla="*/ 4590 w 7644"/>
                  <a:gd name="T7" fmla="*/ 3810 h 4080"/>
                  <a:gd name="T8" fmla="*/ 3861 w 7644"/>
                  <a:gd name="T9" fmla="*/ 3102 h 4080"/>
                  <a:gd name="T10" fmla="*/ 3861 w 7644"/>
                  <a:gd name="T11" fmla="*/ 3102 h 4080"/>
                  <a:gd name="T12" fmla="*/ 3904 w 7644"/>
                  <a:gd name="T13" fmla="*/ 2927 h 4080"/>
                  <a:gd name="T14" fmla="*/ 3904 w 7644"/>
                  <a:gd name="T15" fmla="*/ 2927 h 4080"/>
                  <a:gd name="T16" fmla="*/ 4079 w 7644"/>
                  <a:gd name="T17" fmla="*/ 2969 h 4080"/>
                  <a:gd name="T18" fmla="*/ 4079 w 7644"/>
                  <a:gd name="T19" fmla="*/ 2969 h 4080"/>
                  <a:gd name="T20" fmla="*/ 4717 w 7644"/>
                  <a:gd name="T21" fmla="*/ 3589 h 4080"/>
                  <a:gd name="T22" fmla="*/ 4717 w 7644"/>
                  <a:gd name="T23" fmla="*/ 3589 h 4080"/>
                  <a:gd name="T24" fmla="*/ 5603 w 7644"/>
                  <a:gd name="T25" fmla="*/ 3825 h 4080"/>
                  <a:gd name="T26" fmla="*/ 5603 w 7644"/>
                  <a:gd name="T27" fmla="*/ 3825 h 4080"/>
                  <a:gd name="T28" fmla="*/ 7388 w 7644"/>
                  <a:gd name="T29" fmla="*/ 2039 h 4080"/>
                  <a:gd name="T30" fmla="*/ 7388 w 7644"/>
                  <a:gd name="T31" fmla="*/ 2039 h 4080"/>
                  <a:gd name="T32" fmla="*/ 5603 w 7644"/>
                  <a:gd name="T33" fmla="*/ 255 h 4080"/>
                  <a:gd name="T34" fmla="*/ 5603 w 7644"/>
                  <a:gd name="T35" fmla="*/ 255 h 4080"/>
                  <a:gd name="T36" fmla="*/ 3818 w 7644"/>
                  <a:gd name="T37" fmla="*/ 2039 h 4080"/>
                  <a:gd name="T38" fmla="*/ 3818 w 7644"/>
                  <a:gd name="T39" fmla="*/ 2039 h 4080"/>
                  <a:gd name="T40" fmla="*/ 1778 w 7644"/>
                  <a:gd name="T41" fmla="*/ 4079 h 4080"/>
                  <a:gd name="T42" fmla="*/ 1778 w 7644"/>
                  <a:gd name="T43" fmla="*/ 4079 h 4080"/>
                  <a:gd name="T44" fmla="*/ 765 w 7644"/>
                  <a:gd name="T45" fmla="*/ 3810 h 4080"/>
                  <a:gd name="T46" fmla="*/ 765 w 7644"/>
                  <a:gd name="T47" fmla="*/ 3810 h 4080"/>
                  <a:gd name="T48" fmla="*/ 37 w 7644"/>
                  <a:gd name="T49" fmla="*/ 3102 h 4080"/>
                  <a:gd name="T50" fmla="*/ 37 w 7644"/>
                  <a:gd name="T51" fmla="*/ 3102 h 4080"/>
                  <a:gd name="T52" fmla="*/ 79 w 7644"/>
                  <a:gd name="T53" fmla="*/ 2927 h 4080"/>
                  <a:gd name="T54" fmla="*/ 79 w 7644"/>
                  <a:gd name="T55" fmla="*/ 2927 h 4080"/>
                  <a:gd name="T56" fmla="*/ 254 w 7644"/>
                  <a:gd name="T57" fmla="*/ 2969 h 4080"/>
                  <a:gd name="T58" fmla="*/ 254 w 7644"/>
                  <a:gd name="T59" fmla="*/ 2969 h 4080"/>
                  <a:gd name="T60" fmla="*/ 892 w 7644"/>
                  <a:gd name="T61" fmla="*/ 3589 h 4080"/>
                  <a:gd name="T62" fmla="*/ 892 w 7644"/>
                  <a:gd name="T63" fmla="*/ 3589 h 4080"/>
                  <a:gd name="T64" fmla="*/ 1778 w 7644"/>
                  <a:gd name="T65" fmla="*/ 3825 h 4080"/>
                  <a:gd name="T66" fmla="*/ 1778 w 7644"/>
                  <a:gd name="T67" fmla="*/ 3825 h 4080"/>
                  <a:gd name="T68" fmla="*/ 3564 w 7644"/>
                  <a:gd name="T69" fmla="*/ 2039 h 4080"/>
                  <a:gd name="T70" fmla="*/ 3564 w 7644"/>
                  <a:gd name="T71" fmla="*/ 2039 h 4080"/>
                  <a:gd name="T72" fmla="*/ 5603 w 7644"/>
                  <a:gd name="T73" fmla="*/ 0 h 4080"/>
                  <a:gd name="T74" fmla="*/ 5603 w 7644"/>
                  <a:gd name="T75" fmla="*/ 0 h 4080"/>
                  <a:gd name="T76" fmla="*/ 7643 w 7644"/>
                  <a:gd name="T77" fmla="*/ 2039 h 4080"/>
                  <a:gd name="T78" fmla="*/ 7643 w 7644"/>
                  <a:gd name="T79" fmla="*/ 2039 h 4080"/>
                  <a:gd name="T80" fmla="*/ 5603 w 7644"/>
                  <a:gd name="T81" fmla="*/ 4079 h 4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644" h="4080">
                    <a:moveTo>
                      <a:pt x="5603" y="4079"/>
                    </a:moveTo>
                    <a:lnTo>
                      <a:pt x="5603" y="4079"/>
                    </a:lnTo>
                    <a:cubicBezTo>
                      <a:pt x="5248" y="4079"/>
                      <a:pt x="4897" y="3986"/>
                      <a:pt x="4590" y="3810"/>
                    </a:cubicBezTo>
                    <a:lnTo>
                      <a:pt x="4590" y="3810"/>
                    </a:lnTo>
                    <a:cubicBezTo>
                      <a:pt x="4293" y="3639"/>
                      <a:pt x="4041" y="3395"/>
                      <a:pt x="3861" y="3102"/>
                    </a:cubicBezTo>
                    <a:lnTo>
                      <a:pt x="3861" y="3102"/>
                    </a:lnTo>
                    <a:cubicBezTo>
                      <a:pt x="3825" y="3042"/>
                      <a:pt x="3844" y="2963"/>
                      <a:pt x="3904" y="2927"/>
                    </a:cubicBezTo>
                    <a:lnTo>
                      <a:pt x="3904" y="2927"/>
                    </a:lnTo>
                    <a:cubicBezTo>
                      <a:pt x="3964" y="2890"/>
                      <a:pt x="4042" y="2909"/>
                      <a:pt x="4079" y="2969"/>
                    </a:cubicBezTo>
                    <a:lnTo>
                      <a:pt x="4079" y="2969"/>
                    </a:lnTo>
                    <a:cubicBezTo>
                      <a:pt x="4236" y="3225"/>
                      <a:pt x="4456" y="3440"/>
                      <a:pt x="4717" y="3589"/>
                    </a:cubicBezTo>
                    <a:lnTo>
                      <a:pt x="4717" y="3589"/>
                    </a:lnTo>
                    <a:cubicBezTo>
                      <a:pt x="4985" y="3743"/>
                      <a:pt x="5292" y="3825"/>
                      <a:pt x="5603" y="3825"/>
                    </a:cubicBezTo>
                    <a:lnTo>
                      <a:pt x="5603" y="3825"/>
                    </a:lnTo>
                    <a:cubicBezTo>
                      <a:pt x="6588" y="3825"/>
                      <a:pt x="7388" y="3024"/>
                      <a:pt x="7388" y="2039"/>
                    </a:cubicBezTo>
                    <a:lnTo>
                      <a:pt x="7388" y="2039"/>
                    </a:lnTo>
                    <a:cubicBezTo>
                      <a:pt x="7388" y="1055"/>
                      <a:pt x="6588" y="255"/>
                      <a:pt x="5603" y="255"/>
                    </a:cubicBezTo>
                    <a:lnTo>
                      <a:pt x="5603" y="255"/>
                    </a:lnTo>
                    <a:cubicBezTo>
                      <a:pt x="4619" y="255"/>
                      <a:pt x="3818" y="1055"/>
                      <a:pt x="3818" y="2039"/>
                    </a:cubicBezTo>
                    <a:lnTo>
                      <a:pt x="3818" y="2039"/>
                    </a:lnTo>
                    <a:cubicBezTo>
                      <a:pt x="3818" y="3164"/>
                      <a:pt x="2903" y="4079"/>
                      <a:pt x="1778" y="4079"/>
                    </a:cubicBezTo>
                    <a:lnTo>
                      <a:pt x="1778" y="4079"/>
                    </a:lnTo>
                    <a:cubicBezTo>
                      <a:pt x="1422" y="4079"/>
                      <a:pt x="1072" y="3986"/>
                      <a:pt x="765" y="3810"/>
                    </a:cubicBezTo>
                    <a:lnTo>
                      <a:pt x="765" y="3810"/>
                    </a:lnTo>
                    <a:cubicBezTo>
                      <a:pt x="467" y="3639"/>
                      <a:pt x="215" y="3395"/>
                      <a:pt x="37" y="3102"/>
                    </a:cubicBezTo>
                    <a:lnTo>
                      <a:pt x="37" y="3102"/>
                    </a:lnTo>
                    <a:cubicBezTo>
                      <a:pt x="0" y="3042"/>
                      <a:pt x="19" y="2963"/>
                      <a:pt x="79" y="2927"/>
                    </a:cubicBezTo>
                    <a:lnTo>
                      <a:pt x="79" y="2927"/>
                    </a:lnTo>
                    <a:cubicBezTo>
                      <a:pt x="139" y="2890"/>
                      <a:pt x="217" y="2909"/>
                      <a:pt x="254" y="2969"/>
                    </a:cubicBezTo>
                    <a:lnTo>
                      <a:pt x="254" y="2969"/>
                    </a:lnTo>
                    <a:cubicBezTo>
                      <a:pt x="410" y="3225"/>
                      <a:pt x="631" y="3440"/>
                      <a:pt x="892" y="3589"/>
                    </a:cubicBezTo>
                    <a:lnTo>
                      <a:pt x="892" y="3589"/>
                    </a:lnTo>
                    <a:cubicBezTo>
                      <a:pt x="1160" y="3743"/>
                      <a:pt x="1467" y="3825"/>
                      <a:pt x="1778" y="3825"/>
                    </a:cubicBezTo>
                    <a:lnTo>
                      <a:pt x="1778" y="3825"/>
                    </a:lnTo>
                    <a:cubicBezTo>
                      <a:pt x="2762" y="3825"/>
                      <a:pt x="3564" y="3024"/>
                      <a:pt x="3564" y="2039"/>
                    </a:cubicBezTo>
                    <a:lnTo>
                      <a:pt x="3564" y="2039"/>
                    </a:lnTo>
                    <a:cubicBezTo>
                      <a:pt x="3564" y="915"/>
                      <a:pt x="4478" y="0"/>
                      <a:pt x="5603" y="0"/>
                    </a:cubicBezTo>
                    <a:lnTo>
                      <a:pt x="5603" y="0"/>
                    </a:lnTo>
                    <a:cubicBezTo>
                      <a:pt x="6728" y="0"/>
                      <a:pt x="7643" y="915"/>
                      <a:pt x="7643" y="2039"/>
                    </a:cubicBezTo>
                    <a:lnTo>
                      <a:pt x="7643" y="2039"/>
                    </a:lnTo>
                    <a:cubicBezTo>
                      <a:pt x="7643" y="3164"/>
                      <a:pt x="6728" y="4079"/>
                      <a:pt x="5603" y="4079"/>
                    </a:cubicBezTo>
                  </a:path>
                </a:pathLst>
              </a:custGeom>
              <a:solidFill>
                <a:srgbClr val="2585C2"/>
              </a:solidFill>
              <a:ln>
                <a:solidFill>
                  <a:srgbClr val="2585C2"/>
                </a:solidFill>
              </a:ln>
              <a:effectLst/>
            </p:spPr>
            <p:txBody>
              <a:bodyPr wrap="none" anchor="ctr"/>
              <a:lstStyle/>
              <a:p>
                <a:endParaRPr lang="en-GB" dirty="0"/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DBE41756-8E02-7ADC-8DE4-FBA4A5C4FB11}"/>
                  </a:ext>
                </a:extLst>
              </p:cNvPr>
              <p:cNvGrpSpPr/>
              <p:nvPr/>
            </p:nvGrpSpPr>
            <p:grpSpPr>
              <a:xfrm>
                <a:off x="417821" y="388491"/>
                <a:ext cx="1792224" cy="1792224"/>
                <a:chOff x="438977" y="415290"/>
                <a:chExt cx="1792224" cy="1792224"/>
              </a:xfrm>
            </p:grpSpPr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4B128535-4C21-0D08-4A92-F9071A36C581}"/>
                    </a:ext>
                  </a:extLst>
                </p:cNvPr>
                <p:cNvSpPr/>
                <p:nvPr/>
              </p:nvSpPr>
              <p:spPr>
                <a:xfrm>
                  <a:off x="438977" y="415290"/>
                  <a:ext cx="1792224" cy="17922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EAF67F2F-6B9D-C9B3-601D-753EDBF216EC}"/>
                    </a:ext>
                  </a:extLst>
                </p:cNvPr>
                <p:cNvSpPr/>
                <p:nvPr/>
              </p:nvSpPr>
              <p:spPr>
                <a:xfrm>
                  <a:off x="616810" y="828538"/>
                  <a:ext cx="1482691" cy="1077218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cs-CZ" sz="1600" b="0" cap="none" spc="0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Insert</a:t>
                  </a:r>
                  <a:r>
                    <a:rPr lang="en-US" sz="1600" b="0" cap="none" spc="0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 logo </a:t>
                  </a:r>
                  <a:br>
                    <a:rPr lang="en-US" sz="1600" b="0" cap="none" spc="0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</a:br>
                  <a:r>
                    <a:rPr lang="en-US" sz="1600" b="0" cap="none" spc="0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of your organization</a:t>
                  </a:r>
                </a:p>
                <a:p>
                  <a:pPr algn="ctr"/>
                  <a:r>
                    <a:rPr lang="en-US" sz="1600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here</a:t>
                  </a:r>
                  <a:endParaRPr lang="en-US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</p:grp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4787B6B0-5170-3F74-6340-B4115F21AF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9284" t="19305" r="14595" b="11463"/>
              <a:stretch/>
            </p:blipFill>
            <p:spPr>
              <a:xfrm>
                <a:off x="4622081" y="370203"/>
                <a:ext cx="1827452" cy="1828800"/>
              </a:xfrm>
              <a:prstGeom prst="ellipse">
                <a:avLst/>
              </a:prstGeom>
            </p:spPr>
          </p:pic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32712B61-2E9B-4163-405C-361EE74EC85D}"/>
                  </a:ext>
                </a:extLst>
              </p:cNvPr>
              <p:cNvGrpSpPr/>
              <p:nvPr/>
            </p:nvGrpSpPr>
            <p:grpSpPr>
              <a:xfrm>
                <a:off x="-4101" y="9133194"/>
                <a:ext cx="6879926" cy="909764"/>
                <a:chOff x="-4101" y="9133194"/>
                <a:chExt cx="6879926" cy="909764"/>
              </a:xfrm>
            </p:grpSpPr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C7FFC572-7F2A-8693-21CE-AEDEC16513BD}"/>
                    </a:ext>
                  </a:extLst>
                </p:cNvPr>
                <p:cNvGrpSpPr/>
                <p:nvPr/>
              </p:nvGrpSpPr>
              <p:grpSpPr>
                <a:xfrm>
                  <a:off x="-4101" y="9133194"/>
                  <a:ext cx="6879926" cy="909764"/>
                  <a:chOff x="0" y="9109018"/>
                  <a:chExt cx="6879926" cy="909764"/>
                </a:xfrm>
              </p:grpSpPr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C34A7670-5A78-43A1-54E0-773D22AB3834}"/>
                      </a:ext>
                    </a:extLst>
                  </p:cNvPr>
                  <p:cNvSpPr/>
                  <p:nvPr/>
                </p:nvSpPr>
                <p:spPr>
                  <a:xfrm>
                    <a:off x="0" y="9109018"/>
                    <a:ext cx="6858000" cy="796982"/>
                  </a:xfrm>
                  <a:prstGeom prst="rect">
                    <a:avLst/>
                  </a:prstGeom>
                  <a:solidFill>
                    <a:schemeClr val="bg1">
                      <a:alpha val="67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B19C6483-A30D-9CC5-698B-CA1FEFEF41B8}"/>
                      </a:ext>
                    </a:extLst>
                  </p:cNvPr>
                  <p:cNvSpPr txBox="1"/>
                  <p:nvPr/>
                </p:nvSpPr>
                <p:spPr>
                  <a:xfrm>
                    <a:off x="21927" y="9172396"/>
                    <a:ext cx="6857999" cy="8463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nl-BE" sz="1300" b="1" dirty="0">
                        <a:solidFill>
                          <a:srgbClr val="118FB9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rPr>
                      <a:t>#PrEvCan #CANCERCODE</a:t>
                    </a:r>
                  </a:p>
                  <a:p>
                    <a:pPr algn="ctr"/>
                    <a:r>
                      <a:rPr lang="en-GB" sz="1200" b="1" dirty="0">
                        <a:solidFill>
                          <a:srgbClr val="118FB9"/>
                        </a:solidFill>
                        <a:effectLst/>
                      </a:rPr>
                      <a:t>The </a:t>
                    </a:r>
                    <a:r>
                      <a:rPr lang="en-GB" sz="1200" b="1" dirty="0" err="1">
                        <a:solidFill>
                          <a:srgbClr val="118FB9"/>
                        </a:solidFill>
                        <a:effectLst/>
                      </a:rPr>
                      <a:t>PrEvCan</a:t>
                    </a:r>
                    <a:r>
                      <a:rPr lang="en-GB" sz="1200" b="1" dirty="0">
                        <a:solidFill>
                          <a:srgbClr val="118FB9"/>
                        </a:solidFill>
                        <a:effectLst/>
                      </a:rPr>
                      <a:t> campaign was initiated by EONS and is run in association </a:t>
                    </a:r>
                    <a:br>
                      <a:rPr lang="en-GB" sz="1200" b="1" dirty="0">
                        <a:solidFill>
                          <a:srgbClr val="118FB9"/>
                        </a:solidFill>
                        <a:effectLst/>
                      </a:rPr>
                    </a:br>
                    <a:r>
                      <a:rPr lang="en-GB" sz="1200" b="1" dirty="0">
                        <a:solidFill>
                          <a:srgbClr val="118FB9"/>
                        </a:solidFill>
                        <a:effectLst/>
                      </a:rPr>
                      <a:t>with key campaign partner, ESMO. </a:t>
                    </a:r>
                    <a:r>
                      <a:rPr lang="en-US" sz="1200" b="1" dirty="0">
                        <a:solidFill>
                          <a:srgbClr val="118FB9"/>
                        </a:solidFill>
                        <a:cs typeface="Aharoni" panose="02010803020104030203" pitchFamily="2" charset="-79"/>
                      </a:rPr>
                      <a:t>More info</a:t>
                    </a:r>
                    <a:r>
                      <a:rPr lang="nl-BE" sz="1200" b="1" dirty="0">
                        <a:solidFill>
                          <a:srgbClr val="118FB9"/>
                        </a:solidFill>
                        <a:cs typeface="Aharoni" panose="02010803020104030203" pitchFamily="2" charset="-79"/>
                      </a:rPr>
                      <a:t>: www.cancernurse.eu/</a:t>
                    </a:r>
                    <a:r>
                      <a:rPr lang="cs-CZ" sz="1200" b="1" dirty="0">
                        <a:solidFill>
                          <a:srgbClr val="118FB9"/>
                        </a:solidFill>
                        <a:cs typeface="Aharoni" panose="02010803020104030203" pitchFamily="2" charset="-79"/>
                      </a:rPr>
                      <a:t>prev</a:t>
                    </a:r>
                    <a:r>
                      <a:rPr lang="en-US" sz="1200" b="1" dirty="0">
                        <a:solidFill>
                          <a:srgbClr val="118FB9"/>
                        </a:solidFill>
                        <a:cs typeface="Aharoni" panose="02010803020104030203" pitchFamily="2" charset="-79"/>
                      </a:rPr>
                      <a:t>can</a:t>
                    </a:r>
                    <a:br>
                      <a:rPr lang="nl-BE" sz="1200" b="1" dirty="0">
                        <a:solidFill>
                          <a:srgbClr val="2585C2"/>
                        </a:solidFill>
                        <a:cs typeface="Aharoni" panose="02010803020104030203" pitchFamily="2" charset="-79"/>
                      </a:rPr>
                    </a:br>
                    <a:endParaRPr lang="en-GB" sz="1200" b="1" dirty="0">
                      <a:solidFill>
                        <a:srgbClr val="2585C2"/>
                      </a:solidFill>
                      <a:cs typeface="Aharoni" panose="02010803020104030203" pitchFamily="2" charset="-79"/>
                    </a:endParaRPr>
                  </a:p>
                </p:txBody>
              </p:sp>
              <p:grpSp>
                <p:nvGrpSpPr>
                  <p:cNvPr id="30" name="Group 29">
                    <a:extLst>
                      <a:ext uri="{FF2B5EF4-FFF2-40B4-BE49-F238E27FC236}">
                        <a16:creationId xmlns:a16="http://schemas.microsoft.com/office/drawing/2014/main" id="{8D2218C5-ABE0-5313-9E14-F4F1E100B419}"/>
                      </a:ext>
                    </a:extLst>
                  </p:cNvPr>
                  <p:cNvGrpSpPr/>
                  <p:nvPr/>
                </p:nvGrpSpPr>
                <p:grpSpPr>
                  <a:xfrm>
                    <a:off x="224716" y="9297854"/>
                    <a:ext cx="475488" cy="475488"/>
                    <a:chOff x="-302004" y="1916250"/>
                    <a:chExt cx="2823923" cy="2823924"/>
                  </a:xfrm>
                </p:grpSpPr>
                <p:sp>
                  <p:nvSpPr>
                    <p:cNvPr id="31" name="Ovaal 2">
                      <a:extLst>
                        <a:ext uri="{FF2B5EF4-FFF2-40B4-BE49-F238E27FC236}">
                          <a16:creationId xmlns:a16="http://schemas.microsoft.com/office/drawing/2014/main" id="{B28F8281-BC37-4C25-D8D3-3143A3FDD8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302004" y="1916250"/>
                      <a:ext cx="2823923" cy="282392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BE" sz="180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pic>
                  <p:nvPicPr>
                    <p:cNvPr id="32" name="Picture 31" descr="A picture containing text, clipart&#10;&#10;Description automatically generated">
                      <a:extLst>
                        <a:ext uri="{FF2B5EF4-FFF2-40B4-BE49-F238E27FC236}">
                          <a16:creationId xmlns:a16="http://schemas.microsoft.com/office/drawing/2014/main" id="{8470652C-E513-2806-E366-2E929DD6020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-219048" y="2002330"/>
                      <a:ext cx="2669717" cy="2651758"/>
                    </a:xfrm>
                    <a:prstGeom prst="ellipse">
                      <a:avLst/>
                    </a:prstGeom>
                  </p:spPr>
                </p:pic>
              </p:grpSp>
            </p:grpSp>
            <p:pic>
              <p:nvPicPr>
                <p:cNvPr id="27" name="Graphic 26">
                  <a:extLst>
                    <a:ext uri="{FF2B5EF4-FFF2-40B4-BE49-F238E27FC236}">
                      <a16:creationId xmlns:a16="http://schemas.microsoft.com/office/drawing/2014/main" id="{A6DAB87D-D235-E8DD-4F01-35565344AC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rcRect t="1" r="36621" b="-13923"/>
                <a:stretch/>
              </p:blipFill>
              <p:spPr>
                <a:xfrm>
                  <a:off x="6061796" y="9394066"/>
                  <a:ext cx="703986" cy="331414"/>
                </a:xfrm>
                <a:prstGeom prst="rect">
                  <a:avLst/>
                </a:prstGeom>
              </p:spPr>
            </p:pic>
          </p:grpSp>
        </p:grpSp>
        <p:sp>
          <p:nvSpPr>
            <p:cNvPr id="5" name="Ovaal 41">
              <a:extLst>
                <a:ext uri="{FF2B5EF4-FFF2-40B4-BE49-F238E27FC236}">
                  <a16:creationId xmlns:a16="http://schemas.microsoft.com/office/drawing/2014/main" id="{A753D79A-56DD-7165-5A5F-E5AE8A3F3985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118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730970B0-393D-DE07-BF5B-E21174BA1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41" y="406663"/>
              <a:ext cx="548640" cy="548640"/>
            </a:xfrm>
            <a:prstGeom prst="rect">
              <a:avLst/>
            </a:prstGeom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8E8DAD0-3800-B6CE-4DC1-B30C145113DF}"/>
                </a:ext>
              </a:extLst>
            </p:cNvPr>
            <p:cNvGrpSpPr/>
            <p:nvPr/>
          </p:nvGrpSpPr>
          <p:grpSpPr>
            <a:xfrm>
              <a:off x="431279" y="375565"/>
              <a:ext cx="1792224" cy="1792224"/>
              <a:chOff x="1433852" y="1700836"/>
              <a:chExt cx="2823923" cy="2823924"/>
            </a:xfrm>
          </p:grpSpPr>
          <p:sp>
            <p:nvSpPr>
              <p:cNvPr id="8" name="Ovaal 2">
                <a:extLst>
                  <a:ext uri="{FF2B5EF4-FFF2-40B4-BE49-F238E27FC236}">
                    <a16:creationId xmlns:a16="http://schemas.microsoft.com/office/drawing/2014/main" id="{16C056ED-6643-2E19-0316-723128676E17}"/>
                  </a:ext>
                </a:extLst>
              </p:cNvPr>
              <p:cNvSpPr/>
              <p:nvPr/>
            </p:nvSpPr>
            <p:spPr>
              <a:xfrm>
                <a:off x="1433852" y="1700836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9" name="Picture 8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41530FFB-B6F6-C84E-2B01-C42DD01321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9791" y="1805365"/>
                <a:ext cx="2669717" cy="2651760"/>
              </a:xfrm>
              <a:prstGeom prst="ellipse">
                <a:avLst/>
              </a:prstGeom>
            </p:spPr>
          </p:pic>
        </p:grp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06EEFB54-832C-CB0C-C7F3-FE10274C8278}"/>
                </a:ext>
              </a:extLst>
            </p:cNvPr>
            <p:cNvSpPr txBox="1"/>
            <p:nvPr/>
          </p:nvSpPr>
          <p:spPr>
            <a:xfrm>
              <a:off x="2395499" y="922652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TAKE PART </a:t>
              </a:r>
              <a:b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IN ORGANISED </a:t>
              </a:r>
              <a:b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CANCER SCREENING PROGRAMMES</a:t>
              </a: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5297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A69D4F7-E689-DF82-73B5-BADF4F2FCC5F}"/>
              </a:ext>
            </a:extLst>
          </p:cNvPr>
          <p:cNvGrpSpPr/>
          <p:nvPr/>
        </p:nvGrpSpPr>
        <p:grpSpPr>
          <a:xfrm>
            <a:off x="-4101" y="0"/>
            <a:ext cx="6879926" cy="10042958"/>
            <a:chOff x="-4101" y="0"/>
            <a:chExt cx="6879926" cy="1004295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9E6BED0-91F3-74A2-706B-723E2448C4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</a:blip>
            <a:srcRect l="27017" r="26978"/>
            <a:stretch/>
          </p:blipFill>
          <p:spPr>
            <a:xfrm>
              <a:off x="-4100" y="0"/>
              <a:ext cx="6852626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417821" y="3449168"/>
              <a:ext cx="5974858" cy="4824393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642" y="3732270"/>
              <a:ext cx="6402706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800" dirty="0">
                  <a:gradFill>
                    <a:gsLst>
                      <a:gs pos="0">
                        <a:srgbClr val="F6F8FC"/>
                      </a:gs>
                      <a:gs pos="74000">
                        <a:srgbClr val="ABC0E4"/>
                      </a:gs>
                      <a:gs pos="83000">
                        <a:srgbClr val="ABC0E4"/>
                      </a:gs>
                      <a:gs pos="100000">
                        <a:srgbClr val="C7D5ED"/>
                      </a:gs>
                    </a:gsLst>
                    <a:lin ang="5400000" scaled="0"/>
                  </a:gra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r>
                <a:rPr lang="en-U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Breast, cervical and bowel </a:t>
              </a:r>
              <a:br>
                <a:rPr lang="en-U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cancer screening should be available </a:t>
              </a:r>
              <a:br>
                <a:rPr lang="en-U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for the target population </a:t>
              </a:r>
              <a:br>
                <a:rPr lang="en-U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across Europe. </a:t>
              </a:r>
              <a:br>
                <a:rPr lang="en-U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New screening programs </a:t>
              </a:r>
              <a:br>
                <a:rPr lang="en-U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for other types of cancer </a:t>
              </a:r>
              <a:br>
                <a:rPr lang="en-U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need to be implemented </a:t>
              </a:r>
              <a:br>
                <a:rPr lang="en-U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and evaluated to reduce </a:t>
              </a:r>
              <a:br>
                <a:rPr lang="en-U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the cancer burden across Europe. </a:t>
              </a:r>
              <a:endParaRPr lang="en-GB" sz="2800" b="1" dirty="0">
                <a:solidFill>
                  <a:srgbClr val="118FB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1365048-D103-4D77-196F-01BAC6E1E837}"/>
                </a:ext>
              </a:extLst>
            </p:cNvPr>
            <p:cNvGrpSpPr/>
            <p:nvPr/>
          </p:nvGrpSpPr>
          <p:grpSpPr>
            <a:xfrm>
              <a:off x="-4101" y="153871"/>
              <a:ext cx="6879926" cy="9889087"/>
              <a:chOff x="-4101" y="153871"/>
              <a:chExt cx="6879926" cy="9889087"/>
            </a:xfrm>
          </p:grpSpPr>
          <p:sp>
            <p:nvSpPr>
              <p:cNvPr id="21" name="Freeform 72">
                <a:extLst>
                  <a:ext uri="{FF2B5EF4-FFF2-40B4-BE49-F238E27FC236}">
                    <a16:creationId xmlns:a16="http://schemas.microsoft.com/office/drawing/2014/main" id="{EE0567F6-E8D1-88D7-7E45-D4911134D5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466" y="153871"/>
                <a:ext cx="4213623" cy="2285365"/>
              </a:xfrm>
              <a:custGeom>
                <a:avLst/>
                <a:gdLst>
                  <a:gd name="T0" fmla="*/ 7607 w 7645"/>
                  <a:gd name="T1" fmla="*/ 977 h 4080"/>
                  <a:gd name="T2" fmla="*/ 7607 w 7645"/>
                  <a:gd name="T3" fmla="*/ 977 h 4080"/>
                  <a:gd name="T4" fmla="*/ 6878 w 7645"/>
                  <a:gd name="T5" fmla="*/ 269 h 4080"/>
                  <a:gd name="T6" fmla="*/ 6878 w 7645"/>
                  <a:gd name="T7" fmla="*/ 269 h 4080"/>
                  <a:gd name="T8" fmla="*/ 5865 w 7645"/>
                  <a:gd name="T9" fmla="*/ 0 h 4080"/>
                  <a:gd name="T10" fmla="*/ 5865 w 7645"/>
                  <a:gd name="T11" fmla="*/ 0 h 4080"/>
                  <a:gd name="T12" fmla="*/ 3825 w 7645"/>
                  <a:gd name="T13" fmla="*/ 2039 h 4080"/>
                  <a:gd name="T14" fmla="*/ 3825 w 7645"/>
                  <a:gd name="T15" fmla="*/ 2039 h 4080"/>
                  <a:gd name="T16" fmla="*/ 2040 w 7645"/>
                  <a:gd name="T17" fmla="*/ 3825 h 4080"/>
                  <a:gd name="T18" fmla="*/ 2040 w 7645"/>
                  <a:gd name="T19" fmla="*/ 3825 h 4080"/>
                  <a:gd name="T20" fmla="*/ 255 w 7645"/>
                  <a:gd name="T21" fmla="*/ 2039 h 4080"/>
                  <a:gd name="T22" fmla="*/ 255 w 7645"/>
                  <a:gd name="T23" fmla="*/ 2039 h 4080"/>
                  <a:gd name="T24" fmla="*/ 2040 w 7645"/>
                  <a:gd name="T25" fmla="*/ 255 h 4080"/>
                  <a:gd name="T26" fmla="*/ 2040 w 7645"/>
                  <a:gd name="T27" fmla="*/ 255 h 4080"/>
                  <a:gd name="T28" fmla="*/ 2927 w 7645"/>
                  <a:gd name="T29" fmla="*/ 490 h 4080"/>
                  <a:gd name="T30" fmla="*/ 2927 w 7645"/>
                  <a:gd name="T31" fmla="*/ 490 h 4080"/>
                  <a:gd name="T32" fmla="*/ 3564 w 7645"/>
                  <a:gd name="T33" fmla="*/ 1109 h 4080"/>
                  <a:gd name="T34" fmla="*/ 3564 w 7645"/>
                  <a:gd name="T35" fmla="*/ 1109 h 4080"/>
                  <a:gd name="T36" fmla="*/ 3739 w 7645"/>
                  <a:gd name="T37" fmla="*/ 1152 h 4080"/>
                  <a:gd name="T38" fmla="*/ 3739 w 7645"/>
                  <a:gd name="T39" fmla="*/ 1152 h 4080"/>
                  <a:gd name="T40" fmla="*/ 3782 w 7645"/>
                  <a:gd name="T41" fmla="*/ 977 h 4080"/>
                  <a:gd name="T42" fmla="*/ 3782 w 7645"/>
                  <a:gd name="T43" fmla="*/ 977 h 4080"/>
                  <a:gd name="T44" fmla="*/ 3053 w 7645"/>
                  <a:gd name="T45" fmla="*/ 269 h 4080"/>
                  <a:gd name="T46" fmla="*/ 3053 w 7645"/>
                  <a:gd name="T47" fmla="*/ 269 h 4080"/>
                  <a:gd name="T48" fmla="*/ 2040 w 7645"/>
                  <a:gd name="T49" fmla="*/ 0 h 4080"/>
                  <a:gd name="T50" fmla="*/ 2040 w 7645"/>
                  <a:gd name="T51" fmla="*/ 0 h 4080"/>
                  <a:gd name="T52" fmla="*/ 0 w 7645"/>
                  <a:gd name="T53" fmla="*/ 2039 h 4080"/>
                  <a:gd name="T54" fmla="*/ 0 w 7645"/>
                  <a:gd name="T55" fmla="*/ 2039 h 4080"/>
                  <a:gd name="T56" fmla="*/ 2040 w 7645"/>
                  <a:gd name="T57" fmla="*/ 4079 h 4080"/>
                  <a:gd name="T58" fmla="*/ 2040 w 7645"/>
                  <a:gd name="T59" fmla="*/ 4079 h 4080"/>
                  <a:gd name="T60" fmla="*/ 4080 w 7645"/>
                  <a:gd name="T61" fmla="*/ 2039 h 4080"/>
                  <a:gd name="T62" fmla="*/ 4080 w 7645"/>
                  <a:gd name="T63" fmla="*/ 2039 h 4080"/>
                  <a:gd name="T64" fmla="*/ 5865 w 7645"/>
                  <a:gd name="T65" fmla="*/ 255 h 4080"/>
                  <a:gd name="T66" fmla="*/ 5865 w 7645"/>
                  <a:gd name="T67" fmla="*/ 255 h 4080"/>
                  <a:gd name="T68" fmla="*/ 6751 w 7645"/>
                  <a:gd name="T69" fmla="*/ 490 h 4080"/>
                  <a:gd name="T70" fmla="*/ 6751 w 7645"/>
                  <a:gd name="T71" fmla="*/ 490 h 4080"/>
                  <a:gd name="T72" fmla="*/ 7389 w 7645"/>
                  <a:gd name="T73" fmla="*/ 1109 h 4080"/>
                  <a:gd name="T74" fmla="*/ 7389 w 7645"/>
                  <a:gd name="T75" fmla="*/ 1109 h 4080"/>
                  <a:gd name="T76" fmla="*/ 7565 w 7645"/>
                  <a:gd name="T77" fmla="*/ 1152 h 4080"/>
                  <a:gd name="T78" fmla="*/ 7565 w 7645"/>
                  <a:gd name="T79" fmla="*/ 1152 h 4080"/>
                  <a:gd name="T80" fmla="*/ 7607 w 7645"/>
                  <a:gd name="T81" fmla="*/ 977 h 4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645" h="4080">
                    <a:moveTo>
                      <a:pt x="7607" y="977"/>
                    </a:moveTo>
                    <a:lnTo>
                      <a:pt x="7607" y="977"/>
                    </a:lnTo>
                    <a:cubicBezTo>
                      <a:pt x="7428" y="685"/>
                      <a:pt x="7176" y="440"/>
                      <a:pt x="6878" y="269"/>
                    </a:cubicBezTo>
                    <a:lnTo>
                      <a:pt x="6878" y="269"/>
                    </a:lnTo>
                    <a:cubicBezTo>
                      <a:pt x="6572" y="93"/>
                      <a:pt x="6221" y="0"/>
                      <a:pt x="5865" y="0"/>
                    </a:cubicBezTo>
                    <a:lnTo>
                      <a:pt x="5865" y="0"/>
                    </a:lnTo>
                    <a:cubicBezTo>
                      <a:pt x="4741" y="0"/>
                      <a:pt x="3825" y="915"/>
                      <a:pt x="3825" y="2039"/>
                    </a:cubicBezTo>
                    <a:lnTo>
                      <a:pt x="3825" y="2039"/>
                    </a:lnTo>
                    <a:cubicBezTo>
                      <a:pt x="3825" y="3024"/>
                      <a:pt x="3025" y="3825"/>
                      <a:pt x="2040" y="3825"/>
                    </a:cubicBezTo>
                    <a:lnTo>
                      <a:pt x="2040" y="3825"/>
                    </a:lnTo>
                    <a:cubicBezTo>
                      <a:pt x="1056" y="3825"/>
                      <a:pt x="255" y="3024"/>
                      <a:pt x="255" y="2039"/>
                    </a:cubicBezTo>
                    <a:lnTo>
                      <a:pt x="255" y="2039"/>
                    </a:lnTo>
                    <a:cubicBezTo>
                      <a:pt x="255" y="1055"/>
                      <a:pt x="1056" y="255"/>
                      <a:pt x="2040" y="255"/>
                    </a:cubicBezTo>
                    <a:lnTo>
                      <a:pt x="2040" y="255"/>
                    </a:lnTo>
                    <a:cubicBezTo>
                      <a:pt x="2352" y="255"/>
                      <a:pt x="2658" y="336"/>
                      <a:pt x="2927" y="490"/>
                    </a:cubicBezTo>
                    <a:lnTo>
                      <a:pt x="2927" y="490"/>
                    </a:lnTo>
                    <a:cubicBezTo>
                      <a:pt x="3187" y="639"/>
                      <a:pt x="3407" y="854"/>
                      <a:pt x="3564" y="1109"/>
                    </a:cubicBezTo>
                    <a:lnTo>
                      <a:pt x="3564" y="1109"/>
                    </a:lnTo>
                    <a:cubicBezTo>
                      <a:pt x="3601" y="1169"/>
                      <a:pt x="3679" y="1188"/>
                      <a:pt x="3739" y="1152"/>
                    </a:cubicBezTo>
                    <a:lnTo>
                      <a:pt x="3739" y="1152"/>
                    </a:lnTo>
                    <a:cubicBezTo>
                      <a:pt x="3799" y="1115"/>
                      <a:pt x="3818" y="1037"/>
                      <a:pt x="3782" y="977"/>
                    </a:cubicBezTo>
                    <a:lnTo>
                      <a:pt x="3782" y="977"/>
                    </a:lnTo>
                    <a:cubicBezTo>
                      <a:pt x="3603" y="685"/>
                      <a:pt x="3351" y="440"/>
                      <a:pt x="3053" y="269"/>
                    </a:cubicBezTo>
                    <a:lnTo>
                      <a:pt x="3053" y="269"/>
                    </a:lnTo>
                    <a:cubicBezTo>
                      <a:pt x="2746" y="93"/>
                      <a:pt x="2396" y="0"/>
                      <a:pt x="2040" y="0"/>
                    </a:cubicBezTo>
                    <a:lnTo>
                      <a:pt x="2040" y="0"/>
                    </a:lnTo>
                    <a:cubicBezTo>
                      <a:pt x="915" y="0"/>
                      <a:pt x="0" y="915"/>
                      <a:pt x="0" y="2039"/>
                    </a:cubicBezTo>
                    <a:lnTo>
                      <a:pt x="0" y="2039"/>
                    </a:lnTo>
                    <a:cubicBezTo>
                      <a:pt x="0" y="3164"/>
                      <a:pt x="915" y="4079"/>
                      <a:pt x="2040" y="4079"/>
                    </a:cubicBezTo>
                    <a:lnTo>
                      <a:pt x="2040" y="4079"/>
                    </a:lnTo>
                    <a:cubicBezTo>
                      <a:pt x="3165" y="4079"/>
                      <a:pt x="4080" y="3164"/>
                      <a:pt x="4080" y="2039"/>
                    </a:cubicBezTo>
                    <a:lnTo>
                      <a:pt x="4080" y="2039"/>
                    </a:lnTo>
                    <a:cubicBezTo>
                      <a:pt x="4080" y="1055"/>
                      <a:pt x="4881" y="255"/>
                      <a:pt x="5865" y="255"/>
                    </a:cubicBezTo>
                    <a:lnTo>
                      <a:pt x="5865" y="255"/>
                    </a:lnTo>
                    <a:cubicBezTo>
                      <a:pt x="6177" y="255"/>
                      <a:pt x="6483" y="336"/>
                      <a:pt x="6751" y="490"/>
                    </a:cubicBezTo>
                    <a:lnTo>
                      <a:pt x="6751" y="490"/>
                    </a:lnTo>
                    <a:cubicBezTo>
                      <a:pt x="7012" y="639"/>
                      <a:pt x="7233" y="854"/>
                      <a:pt x="7389" y="1109"/>
                    </a:cubicBezTo>
                    <a:lnTo>
                      <a:pt x="7389" y="1109"/>
                    </a:lnTo>
                    <a:cubicBezTo>
                      <a:pt x="7426" y="1169"/>
                      <a:pt x="7505" y="1188"/>
                      <a:pt x="7565" y="1152"/>
                    </a:cubicBezTo>
                    <a:lnTo>
                      <a:pt x="7565" y="1152"/>
                    </a:lnTo>
                    <a:cubicBezTo>
                      <a:pt x="7625" y="1115"/>
                      <a:pt x="7644" y="1037"/>
                      <a:pt x="7607" y="977"/>
                    </a:cubicBezTo>
                  </a:path>
                </a:pathLst>
              </a:custGeom>
              <a:solidFill>
                <a:srgbClr val="2585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dirty="0"/>
              </a:p>
            </p:txBody>
          </p:sp>
          <p:sp>
            <p:nvSpPr>
              <p:cNvPr id="22" name="Freeform 74">
                <a:extLst>
                  <a:ext uri="{FF2B5EF4-FFF2-40B4-BE49-F238E27FC236}">
                    <a16:creationId xmlns:a16="http://schemas.microsoft.com/office/drawing/2014/main" id="{6EACCBA1-52CD-BE3E-DF47-275B2C863E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9903" y="153871"/>
                <a:ext cx="4213623" cy="2261464"/>
              </a:xfrm>
              <a:custGeom>
                <a:avLst/>
                <a:gdLst>
                  <a:gd name="T0" fmla="*/ 5603 w 7644"/>
                  <a:gd name="T1" fmla="*/ 4079 h 4080"/>
                  <a:gd name="T2" fmla="*/ 5603 w 7644"/>
                  <a:gd name="T3" fmla="*/ 4079 h 4080"/>
                  <a:gd name="T4" fmla="*/ 4590 w 7644"/>
                  <a:gd name="T5" fmla="*/ 3810 h 4080"/>
                  <a:gd name="T6" fmla="*/ 4590 w 7644"/>
                  <a:gd name="T7" fmla="*/ 3810 h 4080"/>
                  <a:gd name="T8" fmla="*/ 3861 w 7644"/>
                  <a:gd name="T9" fmla="*/ 3102 h 4080"/>
                  <a:gd name="T10" fmla="*/ 3861 w 7644"/>
                  <a:gd name="T11" fmla="*/ 3102 h 4080"/>
                  <a:gd name="T12" fmla="*/ 3904 w 7644"/>
                  <a:gd name="T13" fmla="*/ 2927 h 4080"/>
                  <a:gd name="T14" fmla="*/ 3904 w 7644"/>
                  <a:gd name="T15" fmla="*/ 2927 h 4080"/>
                  <a:gd name="T16" fmla="*/ 4079 w 7644"/>
                  <a:gd name="T17" fmla="*/ 2969 h 4080"/>
                  <a:gd name="T18" fmla="*/ 4079 w 7644"/>
                  <a:gd name="T19" fmla="*/ 2969 h 4080"/>
                  <a:gd name="T20" fmla="*/ 4717 w 7644"/>
                  <a:gd name="T21" fmla="*/ 3589 h 4080"/>
                  <a:gd name="T22" fmla="*/ 4717 w 7644"/>
                  <a:gd name="T23" fmla="*/ 3589 h 4080"/>
                  <a:gd name="T24" fmla="*/ 5603 w 7644"/>
                  <a:gd name="T25" fmla="*/ 3825 h 4080"/>
                  <a:gd name="T26" fmla="*/ 5603 w 7644"/>
                  <a:gd name="T27" fmla="*/ 3825 h 4080"/>
                  <a:gd name="T28" fmla="*/ 7388 w 7644"/>
                  <a:gd name="T29" fmla="*/ 2039 h 4080"/>
                  <a:gd name="T30" fmla="*/ 7388 w 7644"/>
                  <a:gd name="T31" fmla="*/ 2039 h 4080"/>
                  <a:gd name="T32" fmla="*/ 5603 w 7644"/>
                  <a:gd name="T33" fmla="*/ 255 h 4080"/>
                  <a:gd name="T34" fmla="*/ 5603 w 7644"/>
                  <a:gd name="T35" fmla="*/ 255 h 4080"/>
                  <a:gd name="T36" fmla="*/ 3818 w 7644"/>
                  <a:gd name="T37" fmla="*/ 2039 h 4080"/>
                  <a:gd name="T38" fmla="*/ 3818 w 7644"/>
                  <a:gd name="T39" fmla="*/ 2039 h 4080"/>
                  <a:gd name="T40" fmla="*/ 1778 w 7644"/>
                  <a:gd name="T41" fmla="*/ 4079 h 4080"/>
                  <a:gd name="T42" fmla="*/ 1778 w 7644"/>
                  <a:gd name="T43" fmla="*/ 4079 h 4080"/>
                  <a:gd name="T44" fmla="*/ 765 w 7644"/>
                  <a:gd name="T45" fmla="*/ 3810 h 4080"/>
                  <a:gd name="T46" fmla="*/ 765 w 7644"/>
                  <a:gd name="T47" fmla="*/ 3810 h 4080"/>
                  <a:gd name="T48" fmla="*/ 37 w 7644"/>
                  <a:gd name="T49" fmla="*/ 3102 h 4080"/>
                  <a:gd name="T50" fmla="*/ 37 w 7644"/>
                  <a:gd name="T51" fmla="*/ 3102 h 4080"/>
                  <a:gd name="T52" fmla="*/ 79 w 7644"/>
                  <a:gd name="T53" fmla="*/ 2927 h 4080"/>
                  <a:gd name="T54" fmla="*/ 79 w 7644"/>
                  <a:gd name="T55" fmla="*/ 2927 h 4080"/>
                  <a:gd name="T56" fmla="*/ 254 w 7644"/>
                  <a:gd name="T57" fmla="*/ 2969 h 4080"/>
                  <a:gd name="T58" fmla="*/ 254 w 7644"/>
                  <a:gd name="T59" fmla="*/ 2969 h 4080"/>
                  <a:gd name="T60" fmla="*/ 892 w 7644"/>
                  <a:gd name="T61" fmla="*/ 3589 h 4080"/>
                  <a:gd name="T62" fmla="*/ 892 w 7644"/>
                  <a:gd name="T63" fmla="*/ 3589 h 4080"/>
                  <a:gd name="T64" fmla="*/ 1778 w 7644"/>
                  <a:gd name="T65" fmla="*/ 3825 h 4080"/>
                  <a:gd name="T66" fmla="*/ 1778 w 7644"/>
                  <a:gd name="T67" fmla="*/ 3825 h 4080"/>
                  <a:gd name="T68" fmla="*/ 3564 w 7644"/>
                  <a:gd name="T69" fmla="*/ 2039 h 4080"/>
                  <a:gd name="T70" fmla="*/ 3564 w 7644"/>
                  <a:gd name="T71" fmla="*/ 2039 h 4080"/>
                  <a:gd name="T72" fmla="*/ 5603 w 7644"/>
                  <a:gd name="T73" fmla="*/ 0 h 4080"/>
                  <a:gd name="T74" fmla="*/ 5603 w 7644"/>
                  <a:gd name="T75" fmla="*/ 0 h 4080"/>
                  <a:gd name="T76" fmla="*/ 7643 w 7644"/>
                  <a:gd name="T77" fmla="*/ 2039 h 4080"/>
                  <a:gd name="T78" fmla="*/ 7643 w 7644"/>
                  <a:gd name="T79" fmla="*/ 2039 h 4080"/>
                  <a:gd name="T80" fmla="*/ 5603 w 7644"/>
                  <a:gd name="T81" fmla="*/ 4079 h 4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644" h="4080">
                    <a:moveTo>
                      <a:pt x="5603" y="4079"/>
                    </a:moveTo>
                    <a:lnTo>
                      <a:pt x="5603" y="4079"/>
                    </a:lnTo>
                    <a:cubicBezTo>
                      <a:pt x="5248" y="4079"/>
                      <a:pt x="4897" y="3986"/>
                      <a:pt x="4590" y="3810"/>
                    </a:cubicBezTo>
                    <a:lnTo>
                      <a:pt x="4590" y="3810"/>
                    </a:lnTo>
                    <a:cubicBezTo>
                      <a:pt x="4293" y="3639"/>
                      <a:pt x="4041" y="3395"/>
                      <a:pt x="3861" y="3102"/>
                    </a:cubicBezTo>
                    <a:lnTo>
                      <a:pt x="3861" y="3102"/>
                    </a:lnTo>
                    <a:cubicBezTo>
                      <a:pt x="3825" y="3042"/>
                      <a:pt x="3844" y="2963"/>
                      <a:pt x="3904" y="2927"/>
                    </a:cubicBezTo>
                    <a:lnTo>
                      <a:pt x="3904" y="2927"/>
                    </a:lnTo>
                    <a:cubicBezTo>
                      <a:pt x="3964" y="2890"/>
                      <a:pt x="4042" y="2909"/>
                      <a:pt x="4079" y="2969"/>
                    </a:cubicBezTo>
                    <a:lnTo>
                      <a:pt x="4079" y="2969"/>
                    </a:lnTo>
                    <a:cubicBezTo>
                      <a:pt x="4236" y="3225"/>
                      <a:pt x="4456" y="3440"/>
                      <a:pt x="4717" y="3589"/>
                    </a:cubicBezTo>
                    <a:lnTo>
                      <a:pt x="4717" y="3589"/>
                    </a:lnTo>
                    <a:cubicBezTo>
                      <a:pt x="4985" y="3743"/>
                      <a:pt x="5292" y="3825"/>
                      <a:pt x="5603" y="3825"/>
                    </a:cubicBezTo>
                    <a:lnTo>
                      <a:pt x="5603" y="3825"/>
                    </a:lnTo>
                    <a:cubicBezTo>
                      <a:pt x="6588" y="3825"/>
                      <a:pt x="7388" y="3024"/>
                      <a:pt x="7388" y="2039"/>
                    </a:cubicBezTo>
                    <a:lnTo>
                      <a:pt x="7388" y="2039"/>
                    </a:lnTo>
                    <a:cubicBezTo>
                      <a:pt x="7388" y="1055"/>
                      <a:pt x="6588" y="255"/>
                      <a:pt x="5603" y="255"/>
                    </a:cubicBezTo>
                    <a:lnTo>
                      <a:pt x="5603" y="255"/>
                    </a:lnTo>
                    <a:cubicBezTo>
                      <a:pt x="4619" y="255"/>
                      <a:pt x="3818" y="1055"/>
                      <a:pt x="3818" y="2039"/>
                    </a:cubicBezTo>
                    <a:lnTo>
                      <a:pt x="3818" y="2039"/>
                    </a:lnTo>
                    <a:cubicBezTo>
                      <a:pt x="3818" y="3164"/>
                      <a:pt x="2903" y="4079"/>
                      <a:pt x="1778" y="4079"/>
                    </a:cubicBezTo>
                    <a:lnTo>
                      <a:pt x="1778" y="4079"/>
                    </a:lnTo>
                    <a:cubicBezTo>
                      <a:pt x="1422" y="4079"/>
                      <a:pt x="1072" y="3986"/>
                      <a:pt x="765" y="3810"/>
                    </a:cubicBezTo>
                    <a:lnTo>
                      <a:pt x="765" y="3810"/>
                    </a:lnTo>
                    <a:cubicBezTo>
                      <a:pt x="467" y="3639"/>
                      <a:pt x="215" y="3395"/>
                      <a:pt x="37" y="3102"/>
                    </a:cubicBezTo>
                    <a:lnTo>
                      <a:pt x="37" y="3102"/>
                    </a:lnTo>
                    <a:cubicBezTo>
                      <a:pt x="0" y="3042"/>
                      <a:pt x="19" y="2963"/>
                      <a:pt x="79" y="2927"/>
                    </a:cubicBezTo>
                    <a:lnTo>
                      <a:pt x="79" y="2927"/>
                    </a:lnTo>
                    <a:cubicBezTo>
                      <a:pt x="139" y="2890"/>
                      <a:pt x="217" y="2909"/>
                      <a:pt x="254" y="2969"/>
                    </a:cubicBezTo>
                    <a:lnTo>
                      <a:pt x="254" y="2969"/>
                    </a:lnTo>
                    <a:cubicBezTo>
                      <a:pt x="410" y="3225"/>
                      <a:pt x="631" y="3440"/>
                      <a:pt x="892" y="3589"/>
                    </a:cubicBezTo>
                    <a:lnTo>
                      <a:pt x="892" y="3589"/>
                    </a:lnTo>
                    <a:cubicBezTo>
                      <a:pt x="1160" y="3743"/>
                      <a:pt x="1467" y="3825"/>
                      <a:pt x="1778" y="3825"/>
                    </a:cubicBezTo>
                    <a:lnTo>
                      <a:pt x="1778" y="3825"/>
                    </a:lnTo>
                    <a:cubicBezTo>
                      <a:pt x="2762" y="3825"/>
                      <a:pt x="3564" y="3024"/>
                      <a:pt x="3564" y="2039"/>
                    </a:cubicBezTo>
                    <a:lnTo>
                      <a:pt x="3564" y="2039"/>
                    </a:lnTo>
                    <a:cubicBezTo>
                      <a:pt x="3564" y="915"/>
                      <a:pt x="4478" y="0"/>
                      <a:pt x="5603" y="0"/>
                    </a:cubicBezTo>
                    <a:lnTo>
                      <a:pt x="5603" y="0"/>
                    </a:lnTo>
                    <a:cubicBezTo>
                      <a:pt x="6728" y="0"/>
                      <a:pt x="7643" y="915"/>
                      <a:pt x="7643" y="2039"/>
                    </a:cubicBezTo>
                    <a:lnTo>
                      <a:pt x="7643" y="2039"/>
                    </a:lnTo>
                    <a:cubicBezTo>
                      <a:pt x="7643" y="3164"/>
                      <a:pt x="6728" y="4079"/>
                      <a:pt x="5603" y="4079"/>
                    </a:cubicBezTo>
                  </a:path>
                </a:pathLst>
              </a:custGeom>
              <a:solidFill>
                <a:srgbClr val="2585C2"/>
              </a:solidFill>
              <a:ln>
                <a:solidFill>
                  <a:srgbClr val="2585C2"/>
                </a:solidFill>
              </a:ln>
              <a:effectLst/>
            </p:spPr>
            <p:txBody>
              <a:bodyPr wrap="none" anchor="ctr"/>
              <a:lstStyle/>
              <a:p>
                <a:endParaRPr lang="en-GB" dirty="0"/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F40A4EC6-5885-0BD5-80B4-2B459BC5E90B}"/>
                  </a:ext>
                </a:extLst>
              </p:cNvPr>
              <p:cNvGrpSpPr/>
              <p:nvPr/>
            </p:nvGrpSpPr>
            <p:grpSpPr>
              <a:xfrm>
                <a:off x="417821" y="388491"/>
                <a:ext cx="1792224" cy="1792224"/>
                <a:chOff x="438977" y="415290"/>
                <a:chExt cx="1792224" cy="1792224"/>
              </a:xfrm>
            </p:grpSpPr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59D8CD45-7AFF-5A98-E5A0-4D5B081F9991}"/>
                    </a:ext>
                  </a:extLst>
                </p:cNvPr>
                <p:cNvSpPr/>
                <p:nvPr/>
              </p:nvSpPr>
              <p:spPr>
                <a:xfrm>
                  <a:off x="438977" y="415290"/>
                  <a:ext cx="1792224" cy="17922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46C7509A-674A-085C-667B-4B607C7C11FE}"/>
                    </a:ext>
                  </a:extLst>
                </p:cNvPr>
                <p:cNvSpPr/>
                <p:nvPr/>
              </p:nvSpPr>
              <p:spPr>
                <a:xfrm>
                  <a:off x="616810" y="828538"/>
                  <a:ext cx="1482691" cy="1077218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cs-CZ" sz="1600" b="0" cap="none" spc="0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Insert</a:t>
                  </a:r>
                  <a:r>
                    <a:rPr lang="en-US" sz="1600" b="0" cap="none" spc="0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 logo </a:t>
                  </a:r>
                  <a:br>
                    <a:rPr lang="en-US" sz="1600" b="0" cap="none" spc="0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</a:br>
                  <a:r>
                    <a:rPr lang="en-US" sz="1600" b="0" cap="none" spc="0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of your organization</a:t>
                  </a:r>
                </a:p>
                <a:p>
                  <a:pPr algn="ctr"/>
                  <a:r>
                    <a:rPr lang="en-US" sz="1600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here</a:t>
                  </a:r>
                  <a:endParaRPr lang="en-US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</p:grp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6C57E9E2-EC0D-C57C-D38C-83B589A2704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9284" t="19305" r="14595" b="11463"/>
              <a:stretch/>
            </p:blipFill>
            <p:spPr>
              <a:xfrm>
                <a:off x="4622081" y="370203"/>
                <a:ext cx="1827452" cy="1828800"/>
              </a:xfrm>
              <a:prstGeom prst="ellipse">
                <a:avLst/>
              </a:prstGeom>
            </p:spPr>
          </p:pic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94B7CFBC-5D39-AE9A-C2C0-496C4E6F2ABF}"/>
                  </a:ext>
                </a:extLst>
              </p:cNvPr>
              <p:cNvGrpSpPr/>
              <p:nvPr/>
            </p:nvGrpSpPr>
            <p:grpSpPr>
              <a:xfrm>
                <a:off x="-4101" y="9133194"/>
                <a:ext cx="6879926" cy="909764"/>
                <a:chOff x="-4101" y="9133194"/>
                <a:chExt cx="6879926" cy="909764"/>
              </a:xfrm>
            </p:grpSpPr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01AA3F05-3D47-7AB4-ABBB-C4E0BBE1F9B0}"/>
                    </a:ext>
                  </a:extLst>
                </p:cNvPr>
                <p:cNvGrpSpPr/>
                <p:nvPr/>
              </p:nvGrpSpPr>
              <p:grpSpPr>
                <a:xfrm>
                  <a:off x="-4101" y="9133194"/>
                  <a:ext cx="6879926" cy="909764"/>
                  <a:chOff x="0" y="9109018"/>
                  <a:chExt cx="6879926" cy="909764"/>
                </a:xfrm>
              </p:grpSpPr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C33E7AA2-D584-39B9-E448-3F5EC98B17BF}"/>
                      </a:ext>
                    </a:extLst>
                  </p:cNvPr>
                  <p:cNvSpPr/>
                  <p:nvPr/>
                </p:nvSpPr>
                <p:spPr>
                  <a:xfrm>
                    <a:off x="0" y="9109018"/>
                    <a:ext cx="6858000" cy="796982"/>
                  </a:xfrm>
                  <a:prstGeom prst="rect">
                    <a:avLst/>
                  </a:prstGeom>
                  <a:solidFill>
                    <a:schemeClr val="bg1">
                      <a:alpha val="67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EAF24146-9688-F8B8-F367-509C9A282DAA}"/>
                      </a:ext>
                    </a:extLst>
                  </p:cNvPr>
                  <p:cNvSpPr txBox="1"/>
                  <p:nvPr/>
                </p:nvSpPr>
                <p:spPr>
                  <a:xfrm>
                    <a:off x="21927" y="9172396"/>
                    <a:ext cx="6857999" cy="8463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nl-BE" sz="1300" b="1" dirty="0">
                        <a:solidFill>
                          <a:srgbClr val="118FB9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rPr>
                      <a:t>#PrEvCan #CANCERCODE</a:t>
                    </a:r>
                  </a:p>
                  <a:p>
                    <a:pPr algn="ctr"/>
                    <a:r>
                      <a:rPr lang="en-GB" sz="1200" b="1" dirty="0">
                        <a:solidFill>
                          <a:srgbClr val="118FB9"/>
                        </a:solidFill>
                        <a:effectLst/>
                      </a:rPr>
                      <a:t>The </a:t>
                    </a:r>
                    <a:r>
                      <a:rPr lang="en-GB" sz="1200" b="1" dirty="0" err="1">
                        <a:solidFill>
                          <a:srgbClr val="118FB9"/>
                        </a:solidFill>
                        <a:effectLst/>
                      </a:rPr>
                      <a:t>PrEvCan</a:t>
                    </a:r>
                    <a:r>
                      <a:rPr lang="en-GB" sz="1200" b="1" dirty="0">
                        <a:solidFill>
                          <a:srgbClr val="118FB9"/>
                        </a:solidFill>
                        <a:effectLst/>
                      </a:rPr>
                      <a:t> campaign was initiated by EONS and is run in association </a:t>
                    </a:r>
                    <a:br>
                      <a:rPr lang="en-GB" sz="1200" b="1" dirty="0">
                        <a:solidFill>
                          <a:srgbClr val="118FB9"/>
                        </a:solidFill>
                        <a:effectLst/>
                      </a:rPr>
                    </a:br>
                    <a:r>
                      <a:rPr lang="en-GB" sz="1200" b="1" dirty="0">
                        <a:solidFill>
                          <a:srgbClr val="118FB9"/>
                        </a:solidFill>
                        <a:effectLst/>
                      </a:rPr>
                      <a:t>with key campaign partner, ESMO. </a:t>
                    </a:r>
                    <a:r>
                      <a:rPr lang="en-US" sz="1200" b="1" dirty="0">
                        <a:solidFill>
                          <a:srgbClr val="118FB9"/>
                        </a:solidFill>
                        <a:cs typeface="Aharoni" panose="02010803020104030203" pitchFamily="2" charset="-79"/>
                      </a:rPr>
                      <a:t>More info</a:t>
                    </a:r>
                    <a:r>
                      <a:rPr lang="nl-BE" sz="1200" b="1" dirty="0">
                        <a:solidFill>
                          <a:srgbClr val="118FB9"/>
                        </a:solidFill>
                        <a:cs typeface="Aharoni" panose="02010803020104030203" pitchFamily="2" charset="-79"/>
                      </a:rPr>
                      <a:t>: www.cancernurse.eu/</a:t>
                    </a:r>
                    <a:r>
                      <a:rPr lang="cs-CZ" sz="1200" b="1" dirty="0">
                        <a:solidFill>
                          <a:srgbClr val="118FB9"/>
                        </a:solidFill>
                        <a:cs typeface="Aharoni" panose="02010803020104030203" pitchFamily="2" charset="-79"/>
                      </a:rPr>
                      <a:t>prev</a:t>
                    </a:r>
                    <a:r>
                      <a:rPr lang="en-US" sz="1200" b="1" dirty="0">
                        <a:solidFill>
                          <a:srgbClr val="118FB9"/>
                        </a:solidFill>
                        <a:cs typeface="Aharoni" panose="02010803020104030203" pitchFamily="2" charset="-79"/>
                      </a:rPr>
                      <a:t>can</a:t>
                    </a:r>
                    <a:br>
                      <a:rPr lang="nl-BE" sz="1200" b="1" dirty="0">
                        <a:solidFill>
                          <a:srgbClr val="118FB9"/>
                        </a:solidFill>
                        <a:cs typeface="Aharoni" panose="02010803020104030203" pitchFamily="2" charset="-79"/>
                      </a:rPr>
                    </a:br>
                    <a:endParaRPr lang="en-GB" sz="1200" b="1" dirty="0">
                      <a:solidFill>
                        <a:srgbClr val="118FB9"/>
                      </a:solidFill>
                      <a:cs typeface="Aharoni" panose="02010803020104030203" pitchFamily="2" charset="-79"/>
                    </a:endParaRPr>
                  </a:p>
                </p:txBody>
              </p:sp>
              <p:grpSp>
                <p:nvGrpSpPr>
                  <p:cNvPr id="31" name="Group 30">
                    <a:extLst>
                      <a:ext uri="{FF2B5EF4-FFF2-40B4-BE49-F238E27FC236}">
                        <a16:creationId xmlns:a16="http://schemas.microsoft.com/office/drawing/2014/main" id="{5121FC70-74E7-07E1-C294-5BA1EBF4C867}"/>
                      </a:ext>
                    </a:extLst>
                  </p:cNvPr>
                  <p:cNvGrpSpPr/>
                  <p:nvPr/>
                </p:nvGrpSpPr>
                <p:grpSpPr>
                  <a:xfrm>
                    <a:off x="224716" y="9297854"/>
                    <a:ext cx="475488" cy="475488"/>
                    <a:chOff x="-302004" y="1916250"/>
                    <a:chExt cx="2823923" cy="2823924"/>
                  </a:xfrm>
                </p:grpSpPr>
                <p:sp>
                  <p:nvSpPr>
                    <p:cNvPr id="32" name="Ovaal 2">
                      <a:extLst>
                        <a:ext uri="{FF2B5EF4-FFF2-40B4-BE49-F238E27FC236}">
                          <a16:creationId xmlns:a16="http://schemas.microsoft.com/office/drawing/2014/main" id="{796A0824-0429-6C80-934E-2A2355C91A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302004" y="1916250"/>
                      <a:ext cx="2823923" cy="282392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BE" sz="180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pic>
                  <p:nvPicPr>
                    <p:cNvPr id="33" name="Picture 32" descr="A picture containing text, clipart&#10;&#10;Description automatically generated">
                      <a:extLst>
                        <a:ext uri="{FF2B5EF4-FFF2-40B4-BE49-F238E27FC236}">
                          <a16:creationId xmlns:a16="http://schemas.microsoft.com/office/drawing/2014/main" id="{F7A7CA1F-DAC9-88CE-A01B-6A16F27AB28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-219048" y="2002330"/>
                      <a:ext cx="2669717" cy="2651758"/>
                    </a:xfrm>
                    <a:prstGeom prst="ellipse">
                      <a:avLst/>
                    </a:prstGeom>
                  </p:spPr>
                </p:pic>
              </p:grpSp>
            </p:grpSp>
            <p:pic>
              <p:nvPicPr>
                <p:cNvPr id="28" name="Graphic 27">
                  <a:extLst>
                    <a:ext uri="{FF2B5EF4-FFF2-40B4-BE49-F238E27FC236}">
                      <a16:creationId xmlns:a16="http://schemas.microsoft.com/office/drawing/2014/main" id="{E8EC7236-6ACB-8283-9A96-9519E3145C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rcRect t="1" r="36621" b="-13923"/>
                <a:stretch/>
              </p:blipFill>
              <p:spPr>
                <a:xfrm>
                  <a:off x="6061796" y="9394066"/>
                  <a:ext cx="703986" cy="331414"/>
                </a:xfrm>
                <a:prstGeom prst="rect">
                  <a:avLst/>
                </a:prstGeom>
              </p:spPr>
            </p:pic>
          </p:grpSp>
        </p:grpSp>
        <p:sp>
          <p:nvSpPr>
            <p:cNvPr id="7" name="Ovaal 41">
              <a:extLst>
                <a:ext uri="{FF2B5EF4-FFF2-40B4-BE49-F238E27FC236}">
                  <a16:creationId xmlns:a16="http://schemas.microsoft.com/office/drawing/2014/main" id="{E3FBBCAB-6752-232F-7DEF-1B7716150B70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118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3F00FD5B-7820-5E09-663C-E7AFAE120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41" y="406663"/>
              <a:ext cx="548640" cy="548640"/>
            </a:xfrm>
            <a:prstGeom prst="rect">
              <a:avLst/>
            </a:prstGeom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37362EC-8B48-3BED-1C19-EB9474D46F64}"/>
                </a:ext>
              </a:extLst>
            </p:cNvPr>
            <p:cNvGrpSpPr/>
            <p:nvPr/>
          </p:nvGrpSpPr>
          <p:grpSpPr>
            <a:xfrm>
              <a:off x="431279" y="375565"/>
              <a:ext cx="1792224" cy="1792224"/>
              <a:chOff x="1433852" y="1700836"/>
              <a:chExt cx="2823923" cy="2823924"/>
            </a:xfrm>
          </p:grpSpPr>
          <p:sp>
            <p:nvSpPr>
              <p:cNvPr id="4" name="Ovaal 2">
                <a:extLst>
                  <a:ext uri="{FF2B5EF4-FFF2-40B4-BE49-F238E27FC236}">
                    <a16:creationId xmlns:a16="http://schemas.microsoft.com/office/drawing/2014/main" id="{359D5BFF-FB2A-7914-B8FA-3BD746AECE78}"/>
                  </a:ext>
                </a:extLst>
              </p:cNvPr>
              <p:cNvSpPr/>
              <p:nvPr/>
            </p:nvSpPr>
            <p:spPr>
              <a:xfrm>
                <a:off x="1433852" y="1700836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6" name="Picture 5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2F59BFA2-35DE-B045-9A1C-72E5EE8F87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9791" y="1805365"/>
                <a:ext cx="2669717" cy="2651760"/>
              </a:xfrm>
              <a:prstGeom prst="ellipse">
                <a:avLst/>
              </a:prstGeom>
            </p:spPr>
          </p:pic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C0637F-EB38-18DA-F3BA-D6B6EE7EED10}"/>
                </a:ext>
              </a:extLst>
            </p:cNvPr>
            <p:cNvSpPr txBox="1"/>
            <p:nvPr/>
          </p:nvSpPr>
          <p:spPr>
            <a:xfrm>
              <a:off x="2395499" y="922652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TAKE PART </a:t>
              </a:r>
              <a:b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IN ORGANISED </a:t>
              </a:r>
              <a:b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CANCER SCREENING PROGRAMMES</a:t>
              </a: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1146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07CAA73F-601B-9EAC-BD96-0FFAEA9BCD6E}"/>
              </a:ext>
            </a:extLst>
          </p:cNvPr>
          <p:cNvGrpSpPr/>
          <p:nvPr/>
        </p:nvGrpSpPr>
        <p:grpSpPr>
          <a:xfrm>
            <a:off x="-4101" y="1"/>
            <a:ext cx="6879926" cy="10042957"/>
            <a:chOff x="-4101" y="1"/>
            <a:chExt cx="6879926" cy="10042957"/>
          </a:xfrm>
        </p:grpSpPr>
        <p:pic>
          <p:nvPicPr>
            <p:cNvPr id="6" name="Picture 5" descr="A picture containing text, appliance, kitchen appliance, automaton&#10;&#10;Description automatically generated">
              <a:extLst>
                <a:ext uri="{FF2B5EF4-FFF2-40B4-BE49-F238E27FC236}">
                  <a16:creationId xmlns:a16="http://schemas.microsoft.com/office/drawing/2014/main" id="{E7BC5F7F-D0BE-0C86-6E69-E0E8E34E5C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56" t="3310" b="7960"/>
            <a:stretch/>
          </p:blipFill>
          <p:spPr>
            <a:xfrm>
              <a:off x="4101" y="1"/>
              <a:ext cx="6871724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226152" y="3920840"/>
              <a:ext cx="4427373" cy="482688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5613" y="5501924"/>
              <a:ext cx="4167155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118FB9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118FB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34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Customized </a:t>
              </a:r>
              <a:br>
                <a:rPr lang="en-GB" sz="34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n-GB" sz="34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message</a:t>
              </a:r>
              <a:endParaRPr lang="en-GB" sz="3400" b="1" dirty="0">
                <a:solidFill>
                  <a:srgbClr val="118FB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BF916CE-0624-4EA7-AB9A-6C4C006BCA7D}"/>
                </a:ext>
              </a:extLst>
            </p:cNvPr>
            <p:cNvSpPr/>
            <p:nvPr/>
          </p:nvSpPr>
          <p:spPr>
            <a:xfrm>
              <a:off x="321465" y="2598636"/>
              <a:ext cx="2454399" cy="286470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 Box 2">
              <a:extLst>
                <a:ext uri="{FF2B5EF4-FFF2-40B4-BE49-F238E27FC236}">
                  <a16:creationId xmlns:a16="http://schemas.microsoft.com/office/drawing/2014/main" id="{DD9D9B0B-185C-4B2B-98B2-B4412338FB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8853" y="3004121"/>
              <a:ext cx="1901177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118FB9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118FB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cs-CZ" sz="34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Paste your photo</a:t>
              </a:r>
              <a:endParaRPr lang="en-GB" sz="3400" b="1" dirty="0">
                <a:solidFill>
                  <a:srgbClr val="118FB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4239671-D3E5-0EAC-3FF5-FCD815921FA1}"/>
                </a:ext>
              </a:extLst>
            </p:cNvPr>
            <p:cNvGrpSpPr/>
            <p:nvPr/>
          </p:nvGrpSpPr>
          <p:grpSpPr>
            <a:xfrm>
              <a:off x="-4101" y="153871"/>
              <a:ext cx="6879926" cy="9889087"/>
              <a:chOff x="-4101" y="153871"/>
              <a:chExt cx="6879926" cy="9889087"/>
            </a:xfrm>
          </p:grpSpPr>
          <p:sp>
            <p:nvSpPr>
              <p:cNvPr id="16" name="Freeform 72">
                <a:extLst>
                  <a:ext uri="{FF2B5EF4-FFF2-40B4-BE49-F238E27FC236}">
                    <a16:creationId xmlns:a16="http://schemas.microsoft.com/office/drawing/2014/main" id="{3015B807-1073-D50A-56CD-41610B614A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466" y="153871"/>
                <a:ext cx="4213623" cy="2285365"/>
              </a:xfrm>
              <a:custGeom>
                <a:avLst/>
                <a:gdLst>
                  <a:gd name="T0" fmla="*/ 7607 w 7645"/>
                  <a:gd name="T1" fmla="*/ 977 h 4080"/>
                  <a:gd name="T2" fmla="*/ 7607 w 7645"/>
                  <a:gd name="T3" fmla="*/ 977 h 4080"/>
                  <a:gd name="T4" fmla="*/ 6878 w 7645"/>
                  <a:gd name="T5" fmla="*/ 269 h 4080"/>
                  <a:gd name="T6" fmla="*/ 6878 w 7645"/>
                  <a:gd name="T7" fmla="*/ 269 h 4080"/>
                  <a:gd name="T8" fmla="*/ 5865 w 7645"/>
                  <a:gd name="T9" fmla="*/ 0 h 4080"/>
                  <a:gd name="T10" fmla="*/ 5865 w 7645"/>
                  <a:gd name="T11" fmla="*/ 0 h 4080"/>
                  <a:gd name="T12" fmla="*/ 3825 w 7645"/>
                  <a:gd name="T13" fmla="*/ 2039 h 4080"/>
                  <a:gd name="T14" fmla="*/ 3825 w 7645"/>
                  <a:gd name="T15" fmla="*/ 2039 h 4080"/>
                  <a:gd name="T16" fmla="*/ 2040 w 7645"/>
                  <a:gd name="T17" fmla="*/ 3825 h 4080"/>
                  <a:gd name="T18" fmla="*/ 2040 w 7645"/>
                  <a:gd name="T19" fmla="*/ 3825 h 4080"/>
                  <a:gd name="T20" fmla="*/ 255 w 7645"/>
                  <a:gd name="T21" fmla="*/ 2039 h 4080"/>
                  <a:gd name="T22" fmla="*/ 255 w 7645"/>
                  <a:gd name="T23" fmla="*/ 2039 h 4080"/>
                  <a:gd name="T24" fmla="*/ 2040 w 7645"/>
                  <a:gd name="T25" fmla="*/ 255 h 4080"/>
                  <a:gd name="T26" fmla="*/ 2040 w 7645"/>
                  <a:gd name="T27" fmla="*/ 255 h 4080"/>
                  <a:gd name="T28" fmla="*/ 2927 w 7645"/>
                  <a:gd name="T29" fmla="*/ 490 h 4080"/>
                  <a:gd name="T30" fmla="*/ 2927 w 7645"/>
                  <a:gd name="T31" fmla="*/ 490 h 4080"/>
                  <a:gd name="T32" fmla="*/ 3564 w 7645"/>
                  <a:gd name="T33" fmla="*/ 1109 h 4080"/>
                  <a:gd name="T34" fmla="*/ 3564 w 7645"/>
                  <a:gd name="T35" fmla="*/ 1109 h 4080"/>
                  <a:gd name="T36" fmla="*/ 3739 w 7645"/>
                  <a:gd name="T37" fmla="*/ 1152 h 4080"/>
                  <a:gd name="T38" fmla="*/ 3739 w 7645"/>
                  <a:gd name="T39" fmla="*/ 1152 h 4080"/>
                  <a:gd name="T40" fmla="*/ 3782 w 7645"/>
                  <a:gd name="T41" fmla="*/ 977 h 4080"/>
                  <a:gd name="T42" fmla="*/ 3782 w 7645"/>
                  <a:gd name="T43" fmla="*/ 977 h 4080"/>
                  <a:gd name="T44" fmla="*/ 3053 w 7645"/>
                  <a:gd name="T45" fmla="*/ 269 h 4080"/>
                  <a:gd name="T46" fmla="*/ 3053 w 7645"/>
                  <a:gd name="T47" fmla="*/ 269 h 4080"/>
                  <a:gd name="T48" fmla="*/ 2040 w 7645"/>
                  <a:gd name="T49" fmla="*/ 0 h 4080"/>
                  <a:gd name="T50" fmla="*/ 2040 w 7645"/>
                  <a:gd name="T51" fmla="*/ 0 h 4080"/>
                  <a:gd name="T52" fmla="*/ 0 w 7645"/>
                  <a:gd name="T53" fmla="*/ 2039 h 4080"/>
                  <a:gd name="T54" fmla="*/ 0 w 7645"/>
                  <a:gd name="T55" fmla="*/ 2039 h 4080"/>
                  <a:gd name="T56" fmla="*/ 2040 w 7645"/>
                  <a:gd name="T57" fmla="*/ 4079 h 4080"/>
                  <a:gd name="T58" fmla="*/ 2040 w 7645"/>
                  <a:gd name="T59" fmla="*/ 4079 h 4080"/>
                  <a:gd name="T60" fmla="*/ 4080 w 7645"/>
                  <a:gd name="T61" fmla="*/ 2039 h 4080"/>
                  <a:gd name="T62" fmla="*/ 4080 w 7645"/>
                  <a:gd name="T63" fmla="*/ 2039 h 4080"/>
                  <a:gd name="T64" fmla="*/ 5865 w 7645"/>
                  <a:gd name="T65" fmla="*/ 255 h 4080"/>
                  <a:gd name="T66" fmla="*/ 5865 w 7645"/>
                  <a:gd name="T67" fmla="*/ 255 h 4080"/>
                  <a:gd name="T68" fmla="*/ 6751 w 7645"/>
                  <a:gd name="T69" fmla="*/ 490 h 4080"/>
                  <a:gd name="T70" fmla="*/ 6751 w 7645"/>
                  <a:gd name="T71" fmla="*/ 490 h 4080"/>
                  <a:gd name="T72" fmla="*/ 7389 w 7645"/>
                  <a:gd name="T73" fmla="*/ 1109 h 4080"/>
                  <a:gd name="T74" fmla="*/ 7389 w 7645"/>
                  <a:gd name="T75" fmla="*/ 1109 h 4080"/>
                  <a:gd name="T76" fmla="*/ 7565 w 7645"/>
                  <a:gd name="T77" fmla="*/ 1152 h 4080"/>
                  <a:gd name="T78" fmla="*/ 7565 w 7645"/>
                  <a:gd name="T79" fmla="*/ 1152 h 4080"/>
                  <a:gd name="T80" fmla="*/ 7607 w 7645"/>
                  <a:gd name="T81" fmla="*/ 977 h 4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645" h="4080">
                    <a:moveTo>
                      <a:pt x="7607" y="977"/>
                    </a:moveTo>
                    <a:lnTo>
                      <a:pt x="7607" y="977"/>
                    </a:lnTo>
                    <a:cubicBezTo>
                      <a:pt x="7428" y="685"/>
                      <a:pt x="7176" y="440"/>
                      <a:pt x="6878" y="269"/>
                    </a:cubicBezTo>
                    <a:lnTo>
                      <a:pt x="6878" y="269"/>
                    </a:lnTo>
                    <a:cubicBezTo>
                      <a:pt x="6572" y="93"/>
                      <a:pt x="6221" y="0"/>
                      <a:pt x="5865" y="0"/>
                    </a:cubicBezTo>
                    <a:lnTo>
                      <a:pt x="5865" y="0"/>
                    </a:lnTo>
                    <a:cubicBezTo>
                      <a:pt x="4741" y="0"/>
                      <a:pt x="3825" y="915"/>
                      <a:pt x="3825" y="2039"/>
                    </a:cubicBezTo>
                    <a:lnTo>
                      <a:pt x="3825" y="2039"/>
                    </a:lnTo>
                    <a:cubicBezTo>
                      <a:pt x="3825" y="3024"/>
                      <a:pt x="3025" y="3825"/>
                      <a:pt x="2040" y="3825"/>
                    </a:cubicBezTo>
                    <a:lnTo>
                      <a:pt x="2040" y="3825"/>
                    </a:lnTo>
                    <a:cubicBezTo>
                      <a:pt x="1056" y="3825"/>
                      <a:pt x="255" y="3024"/>
                      <a:pt x="255" y="2039"/>
                    </a:cubicBezTo>
                    <a:lnTo>
                      <a:pt x="255" y="2039"/>
                    </a:lnTo>
                    <a:cubicBezTo>
                      <a:pt x="255" y="1055"/>
                      <a:pt x="1056" y="255"/>
                      <a:pt x="2040" y="255"/>
                    </a:cubicBezTo>
                    <a:lnTo>
                      <a:pt x="2040" y="255"/>
                    </a:lnTo>
                    <a:cubicBezTo>
                      <a:pt x="2352" y="255"/>
                      <a:pt x="2658" y="336"/>
                      <a:pt x="2927" y="490"/>
                    </a:cubicBezTo>
                    <a:lnTo>
                      <a:pt x="2927" y="490"/>
                    </a:lnTo>
                    <a:cubicBezTo>
                      <a:pt x="3187" y="639"/>
                      <a:pt x="3407" y="854"/>
                      <a:pt x="3564" y="1109"/>
                    </a:cubicBezTo>
                    <a:lnTo>
                      <a:pt x="3564" y="1109"/>
                    </a:lnTo>
                    <a:cubicBezTo>
                      <a:pt x="3601" y="1169"/>
                      <a:pt x="3679" y="1188"/>
                      <a:pt x="3739" y="1152"/>
                    </a:cubicBezTo>
                    <a:lnTo>
                      <a:pt x="3739" y="1152"/>
                    </a:lnTo>
                    <a:cubicBezTo>
                      <a:pt x="3799" y="1115"/>
                      <a:pt x="3818" y="1037"/>
                      <a:pt x="3782" y="977"/>
                    </a:cubicBezTo>
                    <a:lnTo>
                      <a:pt x="3782" y="977"/>
                    </a:lnTo>
                    <a:cubicBezTo>
                      <a:pt x="3603" y="685"/>
                      <a:pt x="3351" y="440"/>
                      <a:pt x="3053" y="269"/>
                    </a:cubicBezTo>
                    <a:lnTo>
                      <a:pt x="3053" y="269"/>
                    </a:lnTo>
                    <a:cubicBezTo>
                      <a:pt x="2746" y="93"/>
                      <a:pt x="2396" y="0"/>
                      <a:pt x="2040" y="0"/>
                    </a:cubicBezTo>
                    <a:lnTo>
                      <a:pt x="2040" y="0"/>
                    </a:lnTo>
                    <a:cubicBezTo>
                      <a:pt x="915" y="0"/>
                      <a:pt x="0" y="915"/>
                      <a:pt x="0" y="2039"/>
                    </a:cubicBezTo>
                    <a:lnTo>
                      <a:pt x="0" y="2039"/>
                    </a:lnTo>
                    <a:cubicBezTo>
                      <a:pt x="0" y="3164"/>
                      <a:pt x="915" y="4079"/>
                      <a:pt x="2040" y="4079"/>
                    </a:cubicBezTo>
                    <a:lnTo>
                      <a:pt x="2040" y="4079"/>
                    </a:lnTo>
                    <a:cubicBezTo>
                      <a:pt x="3165" y="4079"/>
                      <a:pt x="4080" y="3164"/>
                      <a:pt x="4080" y="2039"/>
                    </a:cubicBezTo>
                    <a:lnTo>
                      <a:pt x="4080" y="2039"/>
                    </a:lnTo>
                    <a:cubicBezTo>
                      <a:pt x="4080" y="1055"/>
                      <a:pt x="4881" y="255"/>
                      <a:pt x="5865" y="255"/>
                    </a:cubicBezTo>
                    <a:lnTo>
                      <a:pt x="5865" y="255"/>
                    </a:lnTo>
                    <a:cubicBezTo>
                      <a:pt x="6177" y="255"/>
                      <a:pt x="6483" y="336"/>
                      <a:pt x="6751" y="490"/>
                    </a:cubicBezTo>
                    <a:lnTo>
                      <a:pt x="6751" y="490"/>
                    </a:lnTo>
                    <a:cubicBezTo>
                      <a:pt x="7012" y="639"/>
                      <a:pt x="7233" y="854"/>
                      <a:pt x="7389" y="1109"/>
                    </a:cubicBezTo>
                    <a:lnTo>
                      <a:pt x="7389" y="1109"/>
                    </a:lnTo>
                    <a:cubicBezTo>
                      <a:pt x="7426" y="1169"/>
                      <a:pt x="7505" y="1188"/>
                      <a:pt x="7565" y="1152"/>
                    </a:cubicBezTo>
                    <a:lnTo>
                      <a:pt x="7565" y="1152"/>
                    </a:lnTo>
                    <a:cubicBezTo>
                      <a:pt x="7625" y="1115"/>
                      <a:pt x="7644" y="1037"/>
                      <a:pt x="7607" y="977"/>
                    </a:cubicBezTo>
                  </a:path>
                </a:pathLst>
              </a:custGeom>
              <a:solidFill>
                <a:srgbClr val="2585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dirty="0"/>
              </a:p>
            </p:txBody>
          </p:sp>
          <p:sp>
            <p:nvSpPr>
              <p:cNvPr id="17" name="Freeform 74">
                <a:extLst>
                  <a:ext uri="{FF2B5EF4-FFF2-40B4-BE49-F238E27FC236}">
                    <a16:creationId xmlns:a16="http://schemas.microsoft.com/office/drawing/2014/main" id="{0C2E6727-DE24-6C78-97F2-6BB0E5E338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9903" y="153871"/>
                <a:ext cx="4213623" cy="2261464"/>
              </a:xfrm>
              <a:custGeom>
                <a:avLst/>
                <a:gdLst>
                  <a:gd name="T0" fmla="*/ 5603 w 7644"/>
                  <a:gd name="T1" fmla="*/ 4079 h 4080"/>
                  <a:gd name="T2" fmla="*/ 5603 w 7644"/>
                  <a:gd name="T3" fmla="*/ 4079 h 4080"/>
                  <a:gd name="T4" fmla="*/ 4590 w 7644"/>
                  <a:gd name="T5" fmla="*/ 3810 h 4080"/>
                  <a:gd name="T6" fmla="*/ 4590 w 7644"/>
                  <a:gd name="T7" fmla="*/ 3810 h 4080"/>
                  <a:gd name="T8" fmla="*/ 3861 w 7644"/>
                  <a:gd name="T9" fmla="*/ 3102 h 4080"/>
                  <a:gd name="T10" fmla="*/ 3861 w 7644"/>
                  <a:gd name="T11" fmla="*/ 3102 h 4080"/>
                  <a:gd name="T12" fmla="*/ 3904 w 7644"/>
                  <a:gd name="T13" fmla="*/ 2927 h 4080"/>
                  <a:gd name="T14" fmla="*/ 3904 w 7644"/>
                  <a:gd name="T15" fmla="*/ 2927 h 4080"/>
                  <a:gd name="T16" fmla="*/ 4079 w 7644"/>
                  <a:gd name="T17" fmla="*/ 2969 h 4080"/>
                  <a:gd name="T18" fmla="*/ 4079 w 7644"/>
                  <a:gd name="T19" fmla="*/ 2969 h 4080"/>
                  <a:gd name="T20" fmla="*/ 4717 w 7644"/>
                  <a:gd name="T21" fmla="*/ 3589 h 4080"/>
                  <a:gd name="T22" fmla="*/ 4717 w 7644"/>
                  <a:gd name="T23" fmla="*/ 3589 h 4080"/>
                  <a:gd name="T24" fmla="*/ 5603 w 7644"/>
                  <a:gd name="T25" fmla="*/ 3825 h 4080"/>
                  <a:gd name="T26" fmla="*/ 5603 w 7644"/>
                  <a:gd name="T27" fmla="*/ 3825 h 4080"/>
                  <a:gd name="T28" fmla="*/ 7388 w 7644"/>
                  <a:gd name="T29" fmla="*/ 2039 h 4080"/>
                  <a:gd name="T30" fmla="*/ 7388 w 7644"/>
                  <a:gd name="T31" fmla="*/ 2039 h 4080"/>
                  <a:gd name="T32" fmla="*/ 5603 w 7644"/>
                  <a:gd name="T33" fmla="*/ 255 h 4080"/>
                  <a:gd name="T34" fmla="*/ 5603 w 7644"/>
                  <a:gd name="T35" fmla="*/ 255 h 4080"/>
                  <a:gd name="T36" fmla="*/ 3818 w 7644"/>
                  <a:gd name="T37" fmla="*/ 2039 h 4080"/>
                  <a:gd name="T38" fmla="*/ 3818 w 7644"/>
                  <a:gd name="T39" fmla="*/ 2039 h 4080"/>
                  <a:gd name="T40" fmla="*/ 1778 w 7644"/>
                  <a:gd name="T41" fmla="*/ 4079 h 4080"/>
                  <a:gd name="T42" fmla="*/ 1778 w 7644"/>
                  <a:gd name="T43" fmla="*/ 4079 h 4080"/>
                  <a:gd name="T44" fmla="*/ 765 w 7644"/>
                  <a:gd name="T45" fmla="*/ 3810 h 4080"/>
                  <a:gd name="T46" fmla="*/ 765 w 7644"/>
                  <a:gd name="T47" fmla="*/ 3810 h 4080"/>
                  <a:gd name="T48" fmla="*/ 37 w 7644"/>
                  <a:gd name="T49" fmla="*/ 3102 h 4080"/>
                  <a:gd name="T50" fmla="*/ 37 w 7644"/>
                  <a:gd name="T51" fmla="*/ 3102 h 4080"/>
                  <a:gd name="T52" fmla="*/ 79 w 7644"/>
                  <a:gd name="T53" fmla="*/ 2927 h 4080"/>
                  <a:gd name="T54" fmla="*/ 79 w 7644"/>
                  <a:gd name="T55" fmla="*/ 2927 h 4080"/>
                  <a:gd name="T56" fmla="*/ 254 w 7644"/>
                  <a:gd name="T57" fmla="*/ 2969 h 4080"/>
                  <a:gd name="T58" fmla="*/ 254 w 7644"/>
                  <a:gd name="T59" fmla="*/ 2969 h 4080"/>
                  <a:gd name="T60" fmla="*/ 892 w 7644"/>
                  <a:gd name="T61" fmla="*/ 3589 h 4080"/>
                  <a:gd name="T62" fmla="*/ 892 w 7644"/>
                  <a:gd name="T63" fmla="*/ 3589 h 4080"/>
                  <a:gd name="T64" fmla="*/ 1778 w 7644"/>
                  <a:gd name="T65" fmla="*/ 3825 h 4080"/>
                  <a:gd name="T66" fmla="*/ 1778 w 7644"/>
                  <a:gd name="T67" fmla="*/ 3825 h 4080"/>
                  <a:gd name="T68" fmla="*/ 3564 w 7644"/>
                  <a:gd name="T69" fmla="*/ 2039 h 4080"/>
                  <a:gd name="T70" fmla="*/ 3564 w 7644"/>
                  <a:gd name="T71" fmla="*/ 2039 h 4080"/>
                  <a:gd name="T72" fmla="*/ 5603 w 7644"/>
                  <a:gd name="T73" fmla="*/ 0 h 4080"/>
                  <a:gd name="T74" fmla="*/ 5603 w 7644"/>
                  <a:gd name="T75" fmla="*/ 0 h 4080"/>
                  <a:gd name="T76" fmla="*/ 7643 w 7644"/>
                  <a:gd name="T77" fmla="*/ 2039 h 4080"/>
                  <a:gd name="T78" fmla="*/ 7643 w 7644"/>
                  <a:gd name="T79" fmla="*/ 2039 h 4080"/>
                  <a:gd name="T80" fmla="*/ 5603 w 7644"/>
                  <a:gd name="T81" fmla="*/ 4079 h 4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644" h="4080">
                    <a:moveTo>
                      <a:pt x="5603" y="4079"/>
                    </a:moveTo>
                    <a:lnTo>
                      <a:pt x="5603" y="4079"/>
                    </a:lnTo>
                    <a:cubicBezTo>
                      <a:pt x="5248" y="4079"/>
                      <a:pt x="4897" y="3986"/>
                      <a:pt x="4590" y="3810"/>
                    </a:cubicBezTo>
                    <a:lnTo>
                      <a:pt x="4590" y="3810"/>
                    </a:lnTo>
                    <a:cubicBezTo>
                      <a:pt x="4293" y="3639"/>
                      <a:pt x="4041" y="3395"/>
                      <a:pt x="3861" y="3102"/>
                    </a:cubicBezTo>
                    <a:lnTo>
                      <a:pt x="3861" y="3102"/>
                    </a:lnTo>
                    <a:cubicBezTo>
                      <a:pt x="3825" y="3042"/>
                      <a:pt x="3844" y="2963"/>
                      <a:pt x="3904" y="2927"/>
                    </a:cubicBezTo>
                    <a:lnTo>
                      <a:pt x="3904" y="2927"/>
                    </a:lnTo>
                    <a:cubicBezTo>
                      <a:pt x="3964" y="2890"/>
                      <a:pt x="4042" y="2909"/>
                      <a:pt x="4079" y="2969"/>
                    </a:cubicBezTo>
                    <a:lnTo>
                      <a:pt x="4079" y="2969"/>
                    </a:lnTo>
                    <a:cubicBezTo>
                      <a:pt x="4236" y="3225"/>
                      <a:pt x="4456" y="3440"/>
                      <a:pt x="4717" y="3589"/>
                    </a:cubicBezTo>
                    <a:lnTo>
                      <a:pt x="4717" y="3589"/>
                    </a:lnTo>
                    <a:cubicBezTo>
                      <a:pt x="4985" y="3743"/>
                      <a:pt x="5292" y="3825"/>
                      <a:pt x="5603" y="3825"/>
                    </a:cubicBezTo>
                    <a:lnTo>
                      <a:pt x="5603" y="3825"/>
                    </a:lnTo>
                    <a:cubicBezTo>
                      <a:pt x="6588" y="3825"/>
                      <a:pt x="7388" y="3024"/>
                      <a:pt x="7388" y="2039"/>
                    </a:cubicBezTo>
                    <a:lnTo>
                      <a:pt x="7388" y="2039"/>
                    </a:lnTo>
                    <a:cubicBezTo>
                      <a:pt x="7388" y="1055"/>
                      <a:pt x="6588" y="255"/>
                      <a:pt x="5603" y="255"/>
                    </a:cubicBezTo>
                    <a:lnTo>
                      <a:pt x="5603" y="255"/>
                    </a:lnTo>
                    <a:cubicBezTo>
                      <a:pt x="4619" y="255"/>
                      <a:pt x="3818" y="1055"/>
                      <a:pt x="3818" y="2039"/>
                    </a:cubicBezTo>
                    <a:lnTo>
                      <a:pt x="3818" y="2039"/>
                    </a:lnTo>
                    <a:cubicBezTo>
                      <a:pt x="3818" y="3164"/>
                      <a:pt x="2903" y="4079"/>
                      <a:pt x="1778" y="4079"/>
                    </a:cubicBezTo>
                    <a:lnTo>
                      <a:pt x="1778" y="4079"/>
                    </a:lnTo>
                    <a:cubicBezTo>
                      <a:pt x="1422" y="4079"/>
                      <a:pt x="1072" y="3986"/>
                      <a:pt x="765" y="3810"/>
                    </a:cubicBezTo>
                    <a:lnTo>
                      <a:pt x="765" y="3810"/>
                    </a:lnTo>
                    <a:cubicBezTo>
                      <a:pt x="467" y="3639"/>
                      <a:pt x="215" y="3395"/>
                      <a:pt x="37" y="3102"/>
                    </a:cubicBezTo>
                    <a:lnTo>
                      <a:pt x="37" y="3102"/>
                    </a:lnTo>
                    <a:cubicBezTo>
                      <a:pt x="0" y="3042"/>
                      <a:pt x="19" y="2963"/>
                      <a:pt x="79" y="2927"/>
                    </a:cubicBezTo>
                    <a:lnTo>
                      <a:pt x="79" y="2927"/>
                    </a:lnTo>
                    <a:cubicBezTo>
                      <a:pt x="139" y="2890"/>
                      <a:pt x="217" y="2909"/>
                      <a:pt x="254" y="2969"/>
                    </a:cubicBezTo>
                    <a:lnTo>
                      <a:pt x="254" y="2969"/>
                    </a:lnTo>
                    <a:cubicBezTo>
                      <a:pt x="410" y="3225"/>
                      <a:pt x="631" y="3440"/>
                      <a:pt x="892" y="3589"/>
                    </a:cubicBezTo>
                    <a:lnTo>
                      <a:pt x="892" y="3589"/>
                    </a:lnTo>
                    <a:cubicBezTo>
                      <a:pt x="1160" y="3743"/>
                      <a:pt x="1467" y="3825"/>
                      <a:pt x="1778" y="3825"/>
                    </a:cubicBezTo>
                    <a:lnTo>
                      <a:pt x="1778" y="3825"/>
                    </a:lnTo>
                    <a:cubicBezTo>
                      <a:pt x="2762" y="3825"/>
                      <a:pt x="3564" y="3024"/>
                      <a:pt x="3564" y="2039"/>
                    </a:cubicBezTo>
                    <a:lnTo>
                      <a:pt x="3564" y="2039"/>
                    </a:lnTo>
                    <a:cubicBezTo>
                      <a:pt x="3564" y="915"/>
                      <a:pt x="4478" y="0"/>
                      <a:pt x="5603" y="0"/>
                    </a:cubicBezTo>
                    <a:lnTo>
                      <a:pt x="5603" y="0"/>
                    </a:lnTo>
                    <a:cubicBezTo>
                      <a:pt x="6728" y="0"/>
                      <a:pt x="7643" y="915"/>
                      <a:pt x="7643" y="2039"/>
                    </a:cubicBezTo>
                    <a:lnTo>
                      <a:pt x="7643" y="2039"/>
                    </a:lnTo>
                    <a:cubicBezTo>
                      <a:pt x="7643" y="3164"/>
                      <a:pt x="6728" y="4079"/>
                      <a:pt x="5603" y="4079"/>
                    </a:cubicBezTo>
                  </a:path>
                </a:pathLst>
              </a:custGeom>
              <a:solidFill>
                <a:srgbClr val="2585C2"/>
              </a:solidFill>
              <a:ln>
                <a:solidFill>
                  <a:srgbClr val="2585C2"/>
                </a:solidFill>
              </a:ln>
              <a:effectLst/>
            </p:spPr>
            <p:txBody>
              <a:bodyPr wrap="none" anchor="ctr"/>
              <a:lstStyle/>
              <a:p>
                <a:endParaRPr lang="en-GB" dirty="0"/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CD58BF7A-E3CF-89CB-698B-28BF2406C70D}"/>
                  </a:ext>
                </a:extLst>
              </p:cNvPr>
              <p:cNvGrpSpPr/>
              <p:nvPr/>
            </p:nvGrpSpPr>
            <p:grpSpPr>
              <a:xfrm>
                <a:off x="417821" y="388491"/>
                <a:ext cx="1792224" cy="1792224"/>
                <a:chOff x="438977" y="415290"/>
                <a:chExt cx="1792224" cy="1792224"/>
              </a:xfrm>
            </p:grpSpPr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DC84F7ED-F835-9112-4322-72E004540AF2}"/>
                    </a:ext>
                  </a:extLst>
                </p:cNvPr>
                <p:cNvSpPr/>
                <p:nvPr/>
              </p:nvSpPr>
              <p:spPr>
                <a:xfrm>
                  <a:off x="438977" y="415290"/>
                  <a:ext cx="1792224" cy="17922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33308131-D730-26B2-1212-1A6D16CBC25E}"/>
                    </a:ext>
                  </a:extLst>
                </p:cNvPr>
                <p:cNvSpPr/>
                <p:nvPr/>
              </p:nvSpPr>
              <p:spPr>
                <a:xfrm>
                  <a:off x="616810" y="828538"/>
                  <a:ext cx="1482691" cy="1077218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cs-CZ" sz="1600" b="0" cap="none" spc="0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Insert</a:t>
                  </a:r>
                  <a:r>
                    <a:rPr lang="en-US" sz="1600" b="0" cap="none" spc="0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 logo </a:t>
                  </a:r>
                  <a:br>
                    <a:rPr lang="en-US" sz="1600" b="0" cap="none" spc="0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</a:br>
                  <a:r>
                    <a:rPr lang="en-US" sz="1600" b="0" cap="none" spc="0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of your organization</a:t>
                  </a:r>
                </a:p>
                <a:p>
                  <a:pPr algn="ctr"/>
                  <a:r>
                    <a:rPr lang="en-US" sz="1600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here</a:t>
                  </a:r>
                  <a:endParaRPr lang="en-US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</p:grp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F2CD417D-86DC-CCF2-ED59-0DB34884DC6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9284" t="19305" r="14595" b="11463"/>
              <a:stretch/>
            </p:blipFill>
            <p:spPr>
              <a:xfrm>
                <a:off x="4622081" y="370203"/>
                <a:ext cx="1827452" cy="1828800"/>
              </a:xfrm>
              <a:prstGeom prst="ellipse">
                <a:avLst/>
              </a:prstGeom>
            </p:spPr>
          </p:pic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7A5C82FA-B48B-5B09-4D2A-42EE58587FEF}"/>
                  </a:ext>
                </a:extLst>
              </p:cNvPr>
              <p:cNvGrpSpPr/>
              <p:nvPr/>
            </p:nvGrpSpPr>
            <p:grpSpPr>
              <a:xfrm>
                <a:off x="-4101" y="9133194"/>
                <a:ext cx="6879926" cy="909764"/>
                <a:chOff x="-4101" y="9133194"/>
                <a:chExt cx="6879926" cy="909764"/>
              </a:xfrm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F6E2538F-DBF4-80E4-51B3-82D113FC589A}"/>
                    </a:ext>
                  </a:extLst>
                </p:cNvPr>
                <p:cNvGrpSpPr/>
                <p:nvPr/>
              </p:nvGrpSpPr>
              <p:grpSpPr>
                <a:xfrm>
                  <a:off x="-4101" y="9133194"/>
                  <a:ext cx="6879926" cy="909764"/>
                  <a:chOff x="0" y="9109018"/>
                  <a:chExt cx="6879926" cy="909764"/>
                </a:xfrm>
              </p:grpSpPr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3E938E3B-03E8-A251-ADA7-3BDE7FEEF792}"/>
                      </a:ext>
                    </a:extLst>
                  </p:cNvPr>
                  <p:cNvSpPr/>
                  <p:nvPr/>
                </p:nvSpPr>
                <p:spPr>
                  <a:xfrm>
                    <a:off x="0" y="9109018"/>
                    <a:ext cx="6858000" cy="796982"/>
                  </a:xfrm>
                  <a:prstGeom prst="rect">
                    <a:avLst/>
                  </a:prstGeom>
                  <a:solidFill>
                    <a:schemeClr val="bg1">
                      <a:alpha val="67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84E2125E-4605-B5AD-7D30-9237A4CBB2C0}"/>
                      </a:ext>
                    </a:extLst>
                  </p:cNvPr>
                  <p:cNvSpPr txBox="1"/>
                  <p:nvPr/>
                </p:nvSpPr>
                <p:spPr>
                  <a:xfrm>
                    <a:off x="21927" y="9172396"/>
                    <a:ext cx="6857999" cy="8463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nl-BE" sz="1300" b="1" dirty="0">
                        <a:solidFill>
                          <a:srgbClr val="118FB9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rPr>
                      <a:t>#PrEvCan #CANCERCODE</a:t>
                    </a:r>
                  </a:p>
                  <a:p>
                    <a:pPr algn="ctr"/>
                    <a:r>
                      <a:rPr lang="en-GB" sz="1200" b="1" dirty="0">
                        <a:solidFill>
                          <a:srgbClr val="118FB9"/>
                        </a:solidFill>
                        <a:effectLst/>
                      </a:rPr>
                      <a:t>The </a:t>
                    </a:r>
                    <a:r>
                      <a:rPr lang="en-GB" sz="1200" b="1" dirty="0" err="1">
                        <a:solidFill>
                          <a:srgbClr val="118FB9"/>
                        </a:solidFill>
                        <a:effectLst/>
                      </a:rPr>
                      <a:t>PrEvCan</a:t>
                    </a:r>
                    <a:r>
                      <a:rPr lang="en-GB" sz="1200" b="1" dirty="0">
                        <a:solidFill>
                          <a:srgbClr val="118FB9"/>
                        </a:solidFill>
                        <a:effectLst/>
                      </a:rPr>
                      <a:t> campaign was initiated by EONS and is run in association </a:t>
                    </a:r>
                    <a:br>
                      <a:rPr lang="en-GB" sz="1200" b="1" dirty="0">
                        <a:solidFill>
                          <a:srgbClr val="118FB9"/>
                        </a:solidFill>
                        <a:effectLst/>
                      </a:rPr>
                    </a:br>
                    <a:r>
                      <a:rPr lang="en-GB" sz="1200" b="1" dirty="0">
                        <a:solidFill>
                          <a:srgbClr val="118FB9"/>
                        </a:solidFill>
                        <a:effectLst/>
                      </a:rPr>
                      <a:t>with key campaign partner, ESMO. </a:t>
                    </a:r>
                    <a:r>
                      <a:rPr lang="en-US" sz="1200" b="1" dirty="0">
                        <a:solidFill>
                          <a:srgbClr val="118FB9"/>
                        </a:solidFill>
                        <a:cs typeface="Aharoni" panose="02010803020104030203" pitchFamily="2" charset="-79"/>
                      </a:rPr>
                      <a:t>More info</a:t>
                    </a:r>
                    <a:r>
                      <a:rPr lang="nl-BE" sz="1200" b="1" dirty="0">
                        <a:solidFill>
                          <a:srgbClr val="118FB9"/>
                        </a:solidFill>
                        <a:cs typeface="Aharoni" panose="02010803020104030203" pitchFamily="2" charset="-79"/>
                      </a:rPr>
                      <a:t>: www.cancernurse.eu/</a:t>
                    </a:r>
                    <a:r>
                      <a:rPr lang="cs-CZ" sz="1200" b="1" dirty="0">
                        <a:solidFill>
                          <a:srgbClr val="118FB9"/>
                        </a:solidFill>
                        <a:cs typeface="Aharoni" panose="02010803020104030203" pitchFamily="2" charset="-79"/>
                      </a:rPr>
                      <a:t>prev</a:t>
                    </a:r>
                    <a:r>
                      <a:rPr lang="en-US" sz="1200" b="1" dirty="0">
                        <a:solidFill>
                          <a:srgbClr val="118FB9"/>
                        </a:solidFill>
                        <a:cs typeface="Aharoni" panose="02010803020104030203" pitchFamily="2" charset="-79"/>
                      </a:rPr>
                      <a:t>can</a:t>
                    </a:r>
                    <a:br>
                      <a:rPr lang="nl-BE" sz="1200" b="1" dirty="0">
                        <a:solidFill>
                          <a:srgbClr val="118FB9"/>
                        </a:solidFill>
                        <a:cs typeface="Aharoni" panose="02010803020104030203" pitchFamily="2" charset="-79"/>
                      </a:rPr>
                    </a:br>
                    <a:endParaRPr lang="en-GB" sz="1200" b="1" dirty="0">
                      <a:solidFill>
                        <a:srgbClr val="118FB9"/>
                      </a:solidFill>
                      <a:cs typeface="Aharoni" panose="02010803020104030203" pitchFamily="2" charset="-79"/>
                    </a:endParaRPr>
                  </a:p>
                </p:txBody>
              </p:sp>
              <p:grpSp>
                <p:nvGrpSpPr>
                  <p:cNvPr id="28" name="Group 27">
                    <a:extLst>
                      <a:ext uri="{FF2B5EF4-FFF2-40B4-BE49-F238E27FC236}">
                        <a16:creationId xmlns:a16="http://schemas.microsoft.com/office/drawing/2014/main" id="{2BC73F24-1429-021A-3A4E-786A76CDB386}"/>
                      </a:ext>
                    </a:extLst>
                  </p:cNvPr>
                  <p:cNvGrpSpPr/>
                  <p:nvPr/>
                </p:nvGrpSpPr>
                <p:grpSpPr>
                  <a:xfrm>
                    <a:off x="224716" y="9297854"/>
                    <a:ext cx="475488" cy="475488"/>
                    <a:chOff x="-302004" y="1916250"/>
                    <a:chExt cx="2823923" cy="2823924"/>
                  </a:xfrm>
                </p:grpSpPr>
                <p:sp>
                  <p:nvSpPr>
                    <p:cNvPr id="29" name="Ovaal 2">
                      <a:extLst>
                        <a:ext uri="{FF2B5EF4-FFF2-40B4-BE49-F238E27FC236}">
                          <a16:creationId xmlns:a16="http://schemas.microsoft.com/office/drawing/2014/main" id="{2C3B0B2F-911A-7BEF-D7D9-3FE3D1CFDE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302004" y="1916250"/>
                      <a:ext cx="2823923" cy="282392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BE" sz="180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pic>
                  <p:nvPicPr>
                    <p:cNvPr id="30" name="Picture 29" descr="A picture containing text, clipart&#10;&#10;Description automatically generated">
                      <a:extLst>
                        <a:ext uri="{FF2B5EF4-FFF2-40B4-BE49-F238E27FC236}">
                          <a16:creationId xmlns:a16="http://schemas.microsoft.com/office/drawing/2014/main" id="{2DEEC14A-80FA-46D4-F7C7-B034ED7E1F5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-219048" y="2002330"/>
                      <a:ext cx="2669717" cy="2651758"/>
                    </a:xfrm>
                    <a:prstGeom prst="ellipse">
                      <a:avLst/>
                    </a:prstGeom>
                  </p:spPr>
                </p:pic>
              </p:grpSp>
            </p:grpSp>
            <p:pic>
              <p:nvPicPr>
                <p:cNvPr id="24" name="Graphic 23">
                  <a:extLst>
                    <a:ext uri="{FF2B5EF4-FFF2-40B4-BE49-F238E27FC236}">
                      <a16:creationId xmlns:a16="http://schemas.microsoft.com/office/drawing/2014/main" id="{E8102B2F-9315-E516-6F20-B70522A270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rcRect t="1" r="36621" b="-13923"/>
                <a:stretch/>
              </p:blipFill>
              <p:spPr>
                <a:xfrm>
                  <a:off x="6061796" y="9394066"/>
                  <a:ext cx="703986" cy="331414"/>
                </a:xfrm>
                <a:prstGeom prst="rect">
                  <a:avLst/>
                </a:prstGeom>
              </p:spPr>
            </p:pic>
          </p:grpSp>
        </p:grpSp>
        <p:sp>
          <p:nvSpPr>
            <p:cNvPr id="3" name="Ovaal 41">
              <a:extLst>
                <a:ext uri="{FF2B5EF4-FFF2-40B4-BE49-F238E27FC236}">
                  <a16:creationId xmlns:a16="http://schemas.microsoft.com/office/drawing/2014/main" id="{FCFED4E3-C32E-6281-EE30-9BB7FB3BDEC1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118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A3048E81-52C7-E321-C9BA-427799B08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41" y="406663"/>
              <a:ext cx="548640" cy="548640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725CAAE-21E9-3681-755F-407DABBD5344}"/>
                </a:ext>
              </a:extLst>
            </p:cNvPr>
            <p:cNvGrpSpPr/>
            <p:nvPr/>
          </p:nvGrpSpPr>
          <p:grpSpPr>
            <a:xfrm>
              <a:off x="431279" y="375565"/>
              <a:ext cx="1792224" cy="1792224"/>
              <a:chOff x="1433852" y="1700836"/>
              <a:chExt cx="2823923" cy="2823924"/>
            </a:xfrm>
          </p:grpSpPr>
          <p:sp>
            <p:nvSpPr>
              <p:cNvPr id="8" name="Ovaal 2">
                <a:extLst>
                  <a:ext uri="{FF2B5EF4-FFF2-40B4-BE49-F238E27FC236}">
                    <a16:creationId xmlns:a16="http://schemas.microsoft.com/office/drawing/2014/main" id="{C04052F2-3258-B0D5-73CB-736117FC02D1}"/>
                  </a:ext>
                </a:extLst>
              </p:cNvPr>
              <p:cNvSpPr/>
              <p:nvPr/>
            </p:nvSpPr>
            <p:spPr>
              <a:xfrm>
                <a:off x="1433852" y="1700836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9" name="Picture 8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1CA0BEBA-10EA-1791-2B8C-9EC4E4090E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9791" y="1805365"/>
                <a:ext cx="2669717" cy="2651760"/>
              </a:xfrm>
              <a:prstGeom prst="ellipse">
                <a:avLst/>
              </a:prstGeom>
            </p:spPr>
          </p:pic>
        </p:grp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E0A46E6F-FC14-47EF-3113-C6FAD71E9FAC}"/>
                </a:ext>
              </a:extLst>
            </p:cNvPr>
            <p:cNvSpPr txBox="1"/>
            <p:nvPr/>
          </p:nvSpPr>
          <p:spPr>
            <a:xfrm>
              <a:off x="2395499" y="922652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TAKE PART </a:t>
              </a:r>
              <a:b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IN ORGANISED </a:t>
              </a:r>
              <a:b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CANCER SCREENING PROGRAMMES</a:t>
              </a: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3295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568</Words>
  <Application>Microsoft Office PowerPoint</Application>
  <PresentationFormat>A4 Paper (210x297 mm)</PresentationFormat>
  <Paragraphs>72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Michaela Popelková</dc:creator>
  <cp:lastModifiedBy>Michaela Popelková</cp:lastModifiedBy>
  <cp:revision>12</cp:revision>
  <cp:lastPrinted>2021-11-01T10:57:37Z</cp:lastPrinted>
  <dcterms:created xsi:type="dcterms:W3CDTF">2021-10-31T06:37:30Z</dcterms:created>
  <dcterms:modified xsi:type="dcterms:W3CDTF">2023-08-22T08:56:21Z</dcterms:modified>
</cp:coreProperties>
</file>