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7" r:id="rId2"/>
    <p:sldId id="261" r:id="rId3"/>
    <p:sldId id="295" r:id="rId4"/>
    <p:sldId id="296" r:id="rId5"/>
    <p:sldId id="298" r:id="rId6"/>
    <p:sldId id="297" r:id="rId7"/>
    <p:sldId id="279" r:id="rId8"/>
    <p:sldId id="299" r:id="rId9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4F91"/>
    <a:srgbClr val="B3977F"/>
    <a:srgbClr val="877C63"/>
    <a:srgbClr val="D9A7A7"/>
    <a:srgbClr val="FACD5C"/>
    <a:srgbClr val="F9C749"/>
    <a:srgbClr val="F9C033"/>
    <a:srgbClr val="FCDF96"/>
    <a:srgbClr val="F9C135"/>
    <a:srgbClr val="FF99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318DFC-79AC-4404-BFFA-98B0988AC12B}" v="6" dt="2023-06-11T20:30:17.8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2126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29/06/2023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97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E38A4E-4419-A506-008E-3E252AB12E56}"/>
              </a:ext>
            </a:extLst>
          </p:cNvPr>
          <p:cNvGrpSpPr/>
          <p:nvPr/>
        </p:nvGrpSpPr>
        <p:grpSpPr>
          <a:xfrm>
            <a:off x="150659" y="4555419"/>
            <a:ext cx="6586415" cy="1708298"/>
            <a:chOff x="150659" y="4555419"/>
            <a:chExt cx="6586415" cy="170829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E8A3043-603E-6CED-2B04-9EE75E5226DD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DF9685-ED49-FC94-420B-5FAD5741CB34}"/>
                </a:ext>
              </a:extLst>
            </p:cNvPr>
            <p:cNvSpPr txBox="1"/>
            <p:nvPr/>
          </p:nvSpPr>
          <p:spPr>
            <a:xfrm>
              <a:off x="150659" y="4851028"/>
              <a:ext cx="658641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>
                <a:solidFill>
                  <a:srgbClr val="8C4F91"/>
                </a:solidFill>
              </a:endParaRPr>
            </a:p>
            <a:p>
              <a:pPr algn="ctr"/>
              <a:r>
                <a:rPr lang="en-US" sz="3200" b="1" i="0" dirty="0">
                  <a:solidFill>
                    <a:srgbClr val="8C4F9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general public</a:t>
              </a:r>
              <a:endParaRPr lang="en-GB" sz="3200" b="1" dirty="0">
                <a:solidFill>
                  <a:srgbClr val="8C4F9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94B86EF-B186-4B6B-88ED-83589B6946DC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DE73569-89E4-253B-3DB0-71163F407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CBFBCBD-A903-29EF-3B5D-AFE89E528F0D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6C29CDB-3A45-01B4-5856-77E959323A4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F621FAA-9A6C-3938-FBAD-4E1BCD0E9447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F311738-9071-6EB9-349E-794CF9461288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8C4F9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8C4F91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8C4F91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8C4F91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8C4F91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8C4F91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8C4F91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16012B14-5EAD-F378-E3F7-6D26DDDCD9BB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54" name="Ovaal 2">
                  <a:extLst>
                    <a:ext uri="{FF2B5EF4-FFF2-40B4-BE49-F238E27FC236}">
                      <a16:creationId xmlns:a16="http://schemas.microsoft.com/office/drawing/2014/main" id="{0F7AB5A5-0031-C630-9923-04FF05C61D3D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55" name="Picture 54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2F5DDF3F-D747-FD61-D33D-ED2C231E46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9AEB75ED-853A-492B-B9A4-282C4106C2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2ECADB6-0590-F662-1F61-E925867D846B}"/>
              </a:ext>
            </a:extLst>
          </p:cNvPr>
          <p:cNvGrpSpPr/>
          <p:nvPr/>
        </p:nvGrpSpPr>
        <p:grpSpPr>
          <a:xfrm>
            <a:off x="2396115" y="375565"/>
            <a:ext cx="2049983" cy="2171688"/>
            <a:chOff x="2396115" y="375565"/>
            <a:chExt cx="2049983" cy="2171688"/>
          </a:xfrm>
        </p:grpSpPr>
        <p:sp>
          <p:nvSpPr>
            <p:cNvPr id="8" name="Ovaal 41">
              <a:extLst>
                <a:ext uri="{FF2B5EF4-FFF2-40B4-BE49-F238E27FC236}">
                  <a16:creationId xmlns:a16="http://schemas.microsoft.com/office/drawing/2014/main" id="{EADB9184-0371-E0C1-87CC-86E3BDE3B9D3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8C4F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66B2F667-7938-CA34-9AC7-756C56198F30}"/>
                </a:ext>
              </a:extLst>
            </p:cNvPr>
            <p:cNvSpPr txBox="1"/>
            <p:nvPr/>
          </p:nvSpPr>
          <p:spPr>
            <a:xfrm>
              <a:off x="2396115" y="900698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FOR WOMEN:</a:t>
              </a:r>
            </a:p>
            <a:p>
              <a:pPr algn="ctr" rtl="0" fontAlgn="base"/>
              <a:r>
                <a:rPr lang="en-US" sz="500" b="1" dirty="0">
                  <a:solidFill>
                    <a:srgbClr val="8C4F9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</a:t>
              </a: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IF YOU CAN, </a:t>
              </a:r>
              <a:b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BREASTFEED YOUR </a:t>
              </a:r>
              <a:b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BABY</a:t>
              </a:r>
            </a:p>
            <a:p>
              <a:pPr algn="ctr" rtl="0" fontAlgn="base"/>
              <a:r>
                <a:rPr lang="en-US" sz="500" b="1" dirty="0">
                  <a:solidFill>
                    <a:srgbClr val="8C4F9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</a:t>
              </a: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LIMIT USE </a:t>
              </a:r>
              <a:b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OF HRT</a:t>
              </a:r>
              <a:endParaRPr lang="en-GB" sz="1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B6D3DD5E-129A-6812-FAD6-DD4CD6B632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86" y="439703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64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breastfeeding a baby&#10;&#10;Description automatically generated with medium confidence">
            <a:extLst>
              <a:ext uri="{FF2B5EF4-FFF2-40B4-BE49-F238E27FC236}">
                <a16:creationId xmlns:a16="http://schemas.microsoft.com/office/drawing/2014/main" id="{36A58C0E-7227-1C7F-5428-BA8D79D2F2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0" t="-1" r="24547" b="-1"/>
          <a:stretch/>
        </p:blipFill>
        <p:spPr>
          <a:xfrm>
            <a:off x="-4101" y="0"/>
            <a:ext cx="6879926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618908" y="3941024"/>
            <a:ext cx="5655833" cy="3348759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0" y="4219582"/>
            <a:ext cx="5783812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91B512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91B51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Breastfeeding reduces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the mother’s cancer risk.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If you can,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breastfeed your baby.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 </a:t>
            </a:r>
            <a:endParaRPr lang="en-GB" sz="6000" b="1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0" name="Freeform 72">
            <a:extLst>
              <a:ext uri="{FF2B5EF4-FFF2-40B4-BE49-F238E27FC236}">
                <a16:creationId xmlns:a16="http://schemas.microsoft.com/office/drawing/2014/main" id="{D57D5010-3B0C-1690-D314-9996552EA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1"/>
            <a:ext cx="4213623" cy="2285365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41" name="Freeform 74">
            <a:extLst>
              <a:ext uri="{FF2B5EF4-FFF2-40B4-BE49-F238E27FC236}">
                <a16:creationId xmlns:a16="http://schemas.microsoft.com/office/drawing/2014/main" id="{EB7005F8-7C75-3B5C-4E1D-264B97CAF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F6E00AD-066F-AB6C-B3BC-6A5A243A3BD9}"/>
              </a:ext>
            </a:extLst>
          </p:cNvPr>
          <p:cNvGrpSpPr/>
          <p:nvPr/>
        </p:nvGrpSpPr>
        <p:grpSpPr>
          <a:xfrm>
            <a:off x="417821" y="388491"/>
            <a:ext cx="1792224" cy="1792224"/>
            <a:chOff x="438977" y="415290"/>
            <a:chExt cx="1792224" cy="1792224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32E63F74-1382-FC41-52C4-B41049C06439}"/>
                </a:ext>
              </a:extLst>
            </p:cNvPr>
            <p:cNvSpPr/>
            <p:nvPr/>
          </p:nvSpPr>
          <p:spPr>
            <a:xfrm>
              <a:off x="438977" y="415290"/>
              <a:ext cx="1792224" cy="179222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7447251-DD76-B58C-1466-08E4606848E6}"/>
                </a:ext>
              </a:extLst>
            </p:cNvPr>
            <p:cNvSpPr/>
            <p:nvPr/>
          </p:nvSpPr>
          <p:spPr>
            <a:xfrm>
              <a:off x="616810" y="828538"/>
              <a:ext cx="1482691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cs-CZ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Insert</a:t>
              </a:r>
              <a: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logo </a:t>
              </a:r>
              <a:b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</a:br>
              <a:r>
                <a: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of your organization</a:t>
              </a:r>
            </a:p>
            <a:p>
              <a:pPr algn="ctr"/>
              <a:r>
                <a:rPr lang="en-US" sz="160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here</a:t>
              </a:r>
              <a:endPara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4686E5AE-BEB6-30F5-6739-B02098C992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72A3504F-6637-A59D-CF74-288B2EAC745A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A98F231-1CE9-7A34-AAEA-320B34EA27F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FBDF453-EBF5-9EFD-E9B1-5949F2199865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8C4F91"/>
                  </a:solidFill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DA6CEB7-A637-2B0E-3654-E04323B81AFB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8C4F9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8C4F91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8C4F91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8C4F91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8C4F91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8C4F91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8C4F91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CC38B89D-E7DC-99E5-D538-94779B1DE755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58" name="Ovaal 2">
                  <a:extLst>
                    <a:ext uri="{FF2B5EF4-FFF2-40B4-BE49-F238E27FC236}">
                      <a16:creationId xmlns:a16="http://schemas.microsoft.com/office/drawing/2014/main" id="{32DAAFDE-C030-2F37-6107-DB1E82EFB08B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rgbClr val="8C4F91"/>
                    </a:solidFill>
                  </a:endParaRPr>
                </a:p>
              </p:txBody>
            </p:sp>
            <p:pic>
              <p:nvPicPr>
                <p:cNvPr id="59" name="Picture 58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379C9A3B-DD86-42DB-85A3-368C268DE3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6BB8699A-899B-1E06-6706-98E042F2DF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75B2EDD-C698-634B-DD3A-7AE8154A23FB}"/>
              </a:ext>
            </a:extLst>
          </p:cNvPr>
          <p:cNvGrpSpPr/>
          <p:nvPr/>
        </p:nvGrpSpPr>
        <p:grpSpPr>
          <a:xfrm>
            <a:off x="2396115" y="375565"/>
            <a:ext cx="2049983" cy="2171688"/>
            <a:chOff x="2396115" y="375565"/>
            <a:chExt cx="2049983" cy="2171688"/>
          </a:xfrm>
        </p:grpSpPr>
        <p:sp>
          <p:nvSpPr>
            <p:cNvPr id="4" name="Ovaal 41">
              <a:extLst>
                <a:ext uri="{FF2B5EF4-FFF2-40B4-BE49-F238E27FC236}">
                  <a16:creationId xmlns:a16="http://schemas.microsoft.com/office/drawing/2014/main" id="{798C3408-7105-7B7A-59F5-2DDFEE479666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8C4F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3867BA8D-B95E-69DB-0045-379B5EF24064}"/>
                </a:ext>
              </a:extLst>
            </p:cNvPr>
            <p:cNvSpPr txBox="1"/>
            <p:nvPr/>
          </p:nvSpPr>
          <p:spPr>
            <a:xfrm>
              <a:off x="2396115" y="900698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FOR WOMEN:</a:t>
              </a:r>
            </a:p>
            <a:p>
              <a:pPr algn="ctr" rtl="0" fontAlgn="base"/>
              <a:r>
                <a:rPr lang="en-US" sz="500" b="1" dirty="0">
                  <a:solidFill>
                    <a:srgbClr val="8C4F9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</a:t>
              </a: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IF YOU CAN, </a:t>
              </a:r>
              <a:b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BREASTFEED YOUR </a:t>
              </a:r>
              <a:b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BABY</a:t>
              </a:r>
            </a:p>
            <a:p>
              <a:pPr algn="ctr" rtl="0" fontAlgn="base"/>
              <a:r>
                <a:rPr lang="en-US" sz="500" b="1" dirty="0">
                  <a:solidFill>
                    <a:srgbClr val="8C4F9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</a:t>
              </a: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LIMIT USE </a:t>
              </a:r>
              <a:b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OF HRT</a:t>
              </a:r>
              <a:endParaRPr lang="en-GB" sz="1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CAB6B1E8-1886-20D2-CC64-DA5379DD77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86" y="439703"/>
            <a:ext cx="548640" cy="54864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2C99157-E9CF-E55A-3374-6970460ADB7B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9" name="Ovaal 2">
              <a:extLst>
                <a:ext uri="{FF2B5EF4-FFF2-40B4-BE49-F238E27FC236}">
                  <a16:creationId xmlns:a16="http://schemas.microsoft.com/office/drawing/2014/main" id="{152DAA42-AF70-9E05-056A-C274D4A054CA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C78AB60-5061-25CB-4E4A-9F4CE73E8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71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pink ribbon&#10;&#10;Description automatically generated with medium confidence">
            <a:extLst>
              <a:ext uri="{FF2B5EF4-FFF2-40B4-BE49-F238E27FC236}">
                <a16:creationId xmlns:a16="http://schemas.microsoft.com/office/drawing/2014/main" id="{5F5BC894-8A71-81D0-BE3B-84F1442EC3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1" t="5969" r="18636" b="47022"/>
          <a:stretch/>
        </p:blipFill>
        <p:spPr>
          <a:xfrm>
            <a:off x="-26026" y="1"/>
            <a:ext cx="6879926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467674" y="3889284"/>
            <a:ext cx="5958301" cy="4323980"/>
          </a:xfrm>
          <a:prstGeom prst="roundRect">
            <a:avLst/>
          </a:prstGeom>
          <a:solidFill>
            <a:schemeClr val="bg1">
              <a:alpha val="46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46" y="4083004"/>
            <a:ext cx="6402706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Breast feeding babies </a:t>
            </a:r>
            <a:b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brings many health benefits, </a:t>
            </a:r>
            <a:b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for both mother and child. </a:t>
            </a:r>
            <a:b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One of them is reducing </a:t>
            </a:r>
            <a:b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the risk for breast cancer </a:t>
            </a:r>
            <a:b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for the mother. </a:t>
            </a:r>
            <a:endParaRPr lang="en-GB" sz="4800" b="1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365048-D103-4D77-196F-01BAC6E1E837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sp>
          <p:nvSpPr>
            <p:cNvPr id="21" name="Freeform 72">
              <a:extLst>
                <a:ext uri="{FF2B5EF4-FFF2-40B4-BE49-F238E27FC236}">
                  <a16:creationId xmlns:a16="http://schemas.microsoft.com/office/drawing/2014/main" id="{EE0567F6-E8D1-88D7-7E45-D4911134D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2" name="Freeform 74">
              <a:extLst>
                <a:ext uri="{FF2B5EF4-FFF2-40B4-BE49-F238E27FC236}">
                  <a16:creationId xmlns:a16="http://schemas.microsoft.com/office/drawing/2014/main" id="{6EACCBA1-52CD-BE3E-DF47-275B2C863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40A4EC6-5885-0BD5-80B4-2B459BC5E90B}"/>
                </a:ext>
              </a:extLst>
            </p:cNvPr>
            <p:cNvGrpSpPr/>
            <p:nvPr/>
          </p:nvGrpSpPr>
          <p:grpSpPr>
            <a:xfrm>
              <a:off x="417821" y="388491"/>
              <a:ext cx="1792224" cy="1792224"/>
              <a:chOff x="438977" y="415290"/>
              <a:chExt cx="1792224" cy="1792224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9D8CD45-7AFF-5A98-E5A0-4D5B081F9991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6C7509A-674A-085C-667B-4B607C7C11F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C57E9E2-EC0D-C57C-D38C-83B589A27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4B7CFBC-5D39-AE9A-C2C0-496C4E6F2AB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01AA3F05-3D47-7AB4-ABBB-C4E0BBE1F9B0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C33E7AA2-D584-39B9-E448-3F5EC98B17BF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AF24146-9688-F8B8-F367-509C9A282DAA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C4F91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C4F91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8C4F91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8C4F91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5121FC70-74E7-07E1-C294-5BA1EBF4C867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32" name="Ovaal 2">
                    <a:extLst>
                      <a:ext uri="{FF2B5EF4-FFF2-40B4-BE49-F238E27FC236}">
                        <a16:creationId xmlns:a16="http://schemas.microsoft.com/office/drawing/2014/main" id="{796A0824-0429-6C80-934E-2A2355C91AAC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33" name="Picture 32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7A7CA1F-DAC9-88CE-A01B-6A16F27AB28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8" name="Graphic 27">
                <a:extLst>
                  <a:ext uri="{FF2B5EF4-FFF2-40B4-BE49-F238E27FC236}">
                    <a16:creationId xmlns:a16="http://schemas.microsoft.com/office/drawing/2014/main" id="{E8EC7236-6ACB-8283-9A96-9519E3145C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75FB15E-2D8F-BCF9-2E04-2EE286AD740A}"/>
              </a:ext>
            </a:extLst>
          </p:cNvPr>
          <p:cNvGrpSpPr/>
          <p:nvPr/>
        </p:nvGrpSpPr>
        <p:grpSpPr>
          <a:xfrm>
            <a:off x="2396115" y="375565"/>
            <a:ext cx="2049983" cy="2171688"/>
            <a:chOff x="2396115" y="375565"/>
            <a:chExt cx="2049983" cy="217168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1F5C41C-3985-42E9-696A-64C9C801133F}"/>
                </a:ext>
              </a:extLst>
            </p:cNvPr>
            <p:cNvGrpSpPr/>
            <p:nvPr/>
          </p:nvGrpSpPr>
          <p:grpSpPr>
            <a:xfrm>
              <a:off x="2396115" y="375565"/>
              <a:ext cx="2049983" cy="2171688"/>
              <a:chOff x="2396115" y="375565"/>
              <a:chExt cx="2049983" cy="2171688"/>
            </a:xfrm>
          </p:grpSpPr>
          <p:sp>
            <p:nvSpPr>
              <p:cNvPr id="8" name="Ovaal 41">
                <a:extLst>
                  <a:ext uri="{FF2B5EF4-FFF2-40B4-BE49-F238E27FC236}">
                    <a16:creationId xmlns:a16="http://schemas.microsoft.com/office/drawing/2014/main" id="{3E5C12EF-EB7F-B20E-7672-C43C76BC8ABF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C4F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" name="TextBox 7">
                <a:extLst>
                  <a:ext uri="{FF2B5EF4-FFF2-40B4-BE49-F238E27FC236}">
                    <a16:creationId xmlns:a16="http://schemas.microsoft.com/office/drawing/2014/main" id="{E510078D-2C95-09C2-1C54-DF8A4A3F3FED}"/>
                  </a:ext>
                </a:extLst>
              </p:cNvPr>
              <p:cNvSpPr txBox="1"/>
              <p:nvPr/>
            </p:nvSpPr>
            <p:spPr>
              <a:xfrm>
                <a:off x="2396115" y="900698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FOR WOMEN:</a:t>
                </a:r>
              </a:p>
              <a:p>
                <a:pPr algn="ctr" rtl="0" fontAlgn="base"/>
                <a:r>
                  <a:rPr lang="en-US" sz="500" b="1" dirty="0">
                    <a:solidFill>
                      <a:srgbClr val="8C4F9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IF YOU CAN, </a:t>
                </a:r>
                <a:b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BREASTFEED YOUR </a:t>
                </a:r>
                <a:b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BABY</a:t>
                </a:r>
              </a:p>
              <a:p>
                <a:pPr algn="ctr" rtl="0" fontAlgn="base"/>
                <a:r>
                  <a:rPr lang="en-US" sz="500" b="1" dirty="0">
                    <a:solidFill>
                      <a:srgbClr val="8C4F9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USE </a:t>
                </a:r>
                <a:b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OF HRT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fontAlgn="base"/>
                <a:endParaRPr lang="en-US" sz="600" b="1" dirty="0">
                  <a:solidFill>
                    <a:srgbClr val="FF9922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DEE4F280-ECF3-5958-164A-A042CC90A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6786" y="439703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9572627-0BB2-00C5-56EC-E140DADB7E04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9" name="Ovaal 2">
              <a:extLst>
                <a:ext uri="{FF2B5EF4-FFF2-40B4-BE49-F238E27FC236}">
                  <a16:creationId xmlns:a16="http://schemas.microsoft.com/office/drawing/2014/main" id="{625F231C-58A5-D689-8AE9-7E9BECF5B8CA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1" name="Picture 10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E87062A-B649-B1B4-6A11-1C7AA5FA1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0978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7C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clothing, elbow, person, human face&#10;&#10;Description automatically generated">
            <a:extLst>
              <a:ext uri="{FF2B5EF4-FFF2-40B4-BE49-F238E27FC236}">
                <a16:creationId xmlns:a16="http://schemas.microsoft.com/office/drawing/2014/main" id="{45F1E016-58C0-25F9-5982-55CE7AF69A6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427247" y="5122075"/>
            <a:ext cx="5958301" cy="3704684"/>
          </a:xfrm>
          <a:prstGeom prst="roundRect">
            <a:avLst/>
          </a:prstGeom>
          <a:solidFill>
            <a:schemeClr val="bg1">
              <a:alpha val="69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42" y="5014058"/>
            <a:ext cx="6402706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Menopausal symptoms are challenging for many women.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9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Sometimes lifestyle changes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can help.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9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Discuss with your health care provider. </a:t>
            </a:r>
            <a:endParaRPr lang="en-GB" sz="3200" b="1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365048-D103-4D77-196F-01BAC6E1E837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sp>
          <p:nvSpPr>
            <p:cNvPr id="21" name="Freeform 72">
              <a:extLst>
                <a:ext uri="{FF2B5EF4-FFF2-40B4-BE49-F238E27FC236}">
                  <a16:creationId xmlns:a16="http://schemas.microsoft.com/office/drawing/2014/main" id="{EE0567F6-E8D1-88D7-7E45-D4911134D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2" name="Freeform 74">
              <a:extLst>
                <a:ext uri="{FF2B5EF4-FFF2-40B4-BE49-F238E27FC236}">
                  <a16:creationId xmlns:a16="http://schemas.microsoft.com/office/drawing/2014/main" id="{6EACCBA1-52CD-BE3E-DF47-275B2C863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40A4EC6-5885-0BD5-80B4-2B459BC5E90B}"/>
                </a:ext>
              </a:extLst>
            </p:cNvPr>
            <p:cNvGrpSpPr/>
            <p:nvPr/>
          </p:nvGrpSpPr>
          <p:grpSpPr>
            <a:xfrm>
              <a:off x="417821" y="388491"/>
              <a:ext cx="1792224" cy="1792224"/>
              <a:chOff x="438977" y="415290"/>
              <a:chExt cx="1792224" cy="1792224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9D8CD45-7AFF-5A98-E5A0-4D5B081F9991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6C7509A-674A-085C-667B-4B607C7C11F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C57E9E2-EC0D-C57C-D38C-83B589A27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4B7CFBC-5D39-AE9A-C2C0-496C4E6F2AB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01AA3F05-3D47-7AB4-ABBB-C4E0BBE1F9B0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C33E7AA2-D584-39B9-E448-3F5EC98B17BF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AF24146-9688-F8B8-F367-509C9A282DAA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C4F91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C4F91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8C4F91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8C4F91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5121FC70-74E7-07E1-C294-5BA1EBF4C867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32" name="Ovaal 2">
                    <a:extLst>
                      <a:ext uri="{FF2B5EF4-FFF2-40B4-BE49-F238E27FC236}">
                        <a16:creationId xmlns:a16="http://schemas.microsoft.com/office/drawing/2014/main" id="{796A0824-0429-6C80-934E-2A2355C91AAC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33" name="Picture 32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7A7CA1F-DAC9-88CE-A01B-6A16F27AB28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8" name="Graphic 27">
                <a:extLst>
                  <a:ext uri="{FF2B5EF4-FFF2-40B4-BE49-F238E27FC236}">
                    <a16:creationId xmlns:a16="http://schemas.microsoft.com/office/drawing/2014/main" id="{E8EC7236-6ACB-8283-9A96-9519E3145C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75FB15E-2D8F-BCF9-2E04-2EE286AD740A}"/>
              </a:ext>
            </a:extLst>
          </p:cNvPr>
          <p:cNvGrpSpPr/>
          <p:nvPr/>
        </p:nvGrpSpPr>
        <p:grpSpPr>
          <a:xfrm>
            <a:off x="2396115" y="375565"/>
            <a:ext cx="2049983" cy="2171688"/>
            <a:chOff x="2396115" y="375565"/>
            <a:chExt cx="2049983" cy="217168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1F5C41C-3985-42E9-696A-64C9C801133F}"/>
                </a:ext>
              </a:extLst>
            </p:cNvPr>
            <p:cNvGrpSpPr/>
            <p:nvPr/>
          </p:nvGrpSpPr>
          <p:grpSpPr>
            <a:xfrm>
              <a:off x="2396115" y="375565"/>
              <a:ext cx="2049983" cy="2171688"/>
              <a:chOff x="2396115" y="375565"/>
              <a:chExt cx="2049983" cy="2171688"/>
            </a:xfrm>
          </p:grpSpPr>
          <p:sp>
            <p:nvSpPr>
              <p:cNvPr id="8" name="Ovaal 41">
                <a:extLst>
                  <a:ext uri="{FF2B5EF4-FFF2-40B4-BE49-F238E27FC236}">
                    <a16:creationId xmlns:a16="http://schemas.microsoft.com/office/drawing/2014/main" id="{3E5C12EF-EB7F-B20E-7672-C43C76BC8ABF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C4F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" name="TextBox 7">
                <a:extLst>
                  <a:ext uri="{FF2B5EF4-FFF2-40B4-BE49-F238E27FC236}">
                    <a16:creationId xmlns:a16="http://schemas.microsoft.com/office/drawing/2014/main" id="{E510078D-2C95-09C2-1C54-DF8A4A3F3FED}"/>
                  </a:ext>
                </a:extLst>
              </p:cNvPr>
              <p:cNvSpPr txBox="1"/>
              <p:nvPr/>
            </p:nvSpPr>
            <p:spPr>
              <a:xfrm>
                <a:off x="2396115" y="900698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FOR WOMEN:</a:t>
                </a:r>
              </a:p>
              <a:p>
                <a:pPr algn="ctr" rtl="0" fontAlgn="base"/>
                <a:r>
                  <a:rPr lang="en-US" sz="500" b="1" dirty="0">
                    <a:solidFill>
                      <a:srgbClr val="8C4F9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IF YOU CAN, </a:t>
                </a:r>
                <a:b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BREASTFEED YOUR </a:t>
                </a:r>
                <a:b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BABY</a:t>
                </a:r>
              </a:p>
              <a:p>
                <a:pPr algn="ctr" rtl="0" fontAlgn="base"/>
                <a:r>
                  <a:rPr lang="en-US" sz="500" b="1" dirty="0">
                    <a:solidFill>
                      <a:srgbClr val="8C4F9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USE </a:t>
                </a:r>
                <a:b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OF HRT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fontAlgn="base"/>
                <a:endParaRPr lang="en-US" sz="600" b="1" dirty="0">
                  <a:solidFill>
                    <a:srgbClr val="FF9922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DEE4F280-ECF3-5958-164A-A042CC90A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6786" y="439703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D19894D-C054-E180-9FA3-EA2A0565E10A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4" name="Ovaal 2">
              <a:extLst>
                <a:ext uri="{FF2B5EF4-FFF2-40B4-BE49-F238E27FC236}">
                  <a16:creationId xmlns:a16="http://schemas.microsoft.com/office/drawing/2014/main" id="{C14BCEC2-BEC4-F1A5-45D5-1C0D34E3E9C6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1" name="Picture 10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C612F62-3356-A2AC-4E8F-D9C07EE8E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760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97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E38A4E-4419-A506-008E-3E252AB12E56}"/>
              </a:ext>
            </a:extLst>
          </p:cNvPr>
          <p:cNvGrpSpPr/>
          <p:nvPr/>
        </p:nvGrpSpPr>
        <p:grpSpPr>
          <a:xfrm>
            <a:off x="132258" y="4555419"/>
            <a:ext cx="6586415" cy="1708298"/>
            <a:chOff x="132258" y="4555419"/>
            <a:chExt cx="6586415" cy="170829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E8A3043-603E-6CED-2B04-9EE75E5226DD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DF9685-ED49-FC94-420B-5FAD5741CB34}"/>
                </a:ext>
              </a:extLst>
            </p:cNvPr>
            <p:cNvSpPr txBox="1"/>
            <p:nvPr/>
          </p:nvSpPr>
          <p:spPr>
            <a:xfrm>
              <a:off x="132258" y="4639869"/>
              <a:ext cx="658641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>
                <a:solidFill>
                  <a:srgbClr val="8C4F91"/>
                </a:solidFill>
              </a:endParaRPr>
            </a:p>
            <a:p>
              <a:pPr algn="ctr"/>
              <a:r>
                <a:rPr lang="en-US" sz="3200" b="1" i="0" dirty="0">
                  <a:solidFill>
                    <a:srgbClr val="8C4F9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healthcare professionals</a:t>
              </a:r>
              <a:endParaRPr lang="en-GB" sz="3200" b="1" dirty="0">
                <a:solidFill>
                  <a:srgbClr val="8C4F9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94B86EF-B186-4B6B-88ED-83589B6946DC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DE73569-89E4-253B-3DB0-71163F407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CBFBCBD-A903-29EF-3B5D-AFE89E528F0D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6C29CDB-3A45-01B4-5856-77E959323A4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F621FAA-9A6C-3938-FBAD-4E1BCD0E9447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F311738-9071-6EB9-349E-794CF9461288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8C4F91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8C4F91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8C4F91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8C4F91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8C4F91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8C4F91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8C4F91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8C4F91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16012B14-5EAD-F378-E3F7-6D26DDDCD9BB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54" name="Ovaal 2">
                  <a:extLst>
                    <a:ext uri="{FF2B5EF4-FFF2-40B4-BE49-F238E27FC236}">
                      <a16:creationId xmlns:a16="http://schemas.microsoft.com/office/drawing/2014/main" id="{0F7AB5A5-0031-C630-9923-04FF05C61D3D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55" name="Picture 54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2F5DDF3F-D747-FD61-D33D-ED2C231E46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9AEB75ED-853A-492B-B9A4-282C4106C2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2ECADB6-0590-F662-1F61-E925867D846B}"/>
              </a:ext>
            </a:extLst>
          </p:cNvPr>
          <p:cNvGrpSpPr/>
          <p:nvPr/>
        </p:nvGrpSpPr>
        <p:grpSpPr>
          <a:xfrm>
            <a:off x="2396115" y="375565"/>
            <a:ext cx="2049983" cy="2171688"/>
            <a:chOff x="2396115" y="375565"/>
            <a:chExt cx="2049983" cy="2171688"/>
          </a:xfrm>
        </p:grpSpPr>
        <p:sp>
          <p:nvSpPr>
            <p:cNvPr id="8" name="Ovaal 41">
              <a:extLst>
                <a:ext uri="{FF2B5EF4-FFF2-40B4-BE49-F238E27FC236}">
                  <a16:creationId xmlns:a16="http://schemas.microsoft.com/office/drawing/2014/main" id="{EADB9184-0371-E0C1-87CC-86E3BDE3B9D3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8C4F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66B2F667-7938-CA34-9AC7-756C56198F30}"/>
                </a:ext>
              </a:extLst>
            </p:cNvPr>
            <p:cNvSpPr txBox="1"/>
            <p:nvPr/>
          </p:nvSpPr>
          <p:spPr>
            <a:xfrm>
              <a:off x="2396115" y="900698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FOR WOMEN:</a:t>
              </a:r>
            </a:p>
            <a:p>
              <a:pPr algn="ctr" rtl="0" fontAlgn="base"/>
              <a:r>
                <a:rPr lang="en-US" sz="500" b="1" dirty="0">
                  <a:solidFill>
                    <a:srgbClr val="8C4F9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</a:t>
              </a: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IF YOU CAN, </a:t>
              </a:r>
              <a:b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BREASTFEED YOUR </a:t>
              </a:r>
              <a:b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BABY</a:t>
              </a:r>
            </a:p>
            <a:p>
              <a:pPr algn="ctr" rtl="0" fontAlgn="base"/>
              <a:r>
                <a:rPr lang="en-US" sz="500" b="1" dirty="0">
                  <a:solidFill>
                    <a:srgbClr val="8C4F9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</a:t>
              </a:r>
            </a:p>
            <a:p>
              <a:pPr algn="ctr" rtl="0" fontAlgn="base"/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LIMIT USE </a:t>
              </a:r>
              <a:b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OF HRT</a:t>
              </a:r>
              <a:endParaRPr lang="en-GB" sz="1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fontAlgn="base"/>
              <a:endParaRPr lang="en-US" sz="600" b="1" dirty="0">
                <a:solidFill>
                  <a:srgbClr val="FF9922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B6D3DD5E-129A-6812-FAD6-DD4CD6B632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86" y="439703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19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AEED666-1859-4DCA-46AF-FAEE21846B60}"/>
              </a:ext>
            </a:extLst>
          </p:cNvPr>
          <p:cNvGrpSpPr/>
          <p:nvPr/>
        </p:nvGrpSpPr>
        <p:grpSpPr>
          <a:xfrm>
            <a:off x="0" y="-3"/>
            <a:ext cx="6875825" cy="9930179"/>
            <a:chOff x="0" y="-3"/>
            <a:chExt cx="6875825" cy="9930179"/>
          </a:xfrm>
        </p:grpSpPr>
        <p:pic>
          <p:nvPicPr>
            <p:cNvPr id="49" name="Picture 48" descr="A person sitting on a chair&#10;&#10;Description automatically generated">
              <a:extLst>
                <a:ext uri="{FF2B5EF4-FFF2-40B4-BE49-F238E27FC236}">
                  <a16:creationId xmlns:a16="http://schemas.microsoft.com/office/drawing/2014/main" id="{60EE1297-7A14-AC14-86B1-C863D0304F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176"/>
            <a:stretch/>
          </p:blipFill>
          <p:spPr>
            <a:xfrm flipV="1">
              <a:off x="1" y="-3"/>
              <a:ext cx="6875824" cy="2199003"/>
            </a:xfrm>
            <a:prstGeom prst="rect">
              <a:avLst/>
            </a:prstGeom>
          </p:spPr>
        </p:pic>
        <p:pic>
          <p:nvPicPr>
            <p:cNvPr id="46" name="Picture 45" descr="A person sitting on a chair&#10;&#10;Description automatically generated">
              <a:extLst>
                <a:ext uri="{FF2B5EF4-FFF2-40B4-BE49-F238E27FC236}">
                  <a16:creationId xmlns:a16="http://schemas.microsoft.com/office/drawing/2014/main" id="{88D54FDD-5396-DE21-E4E2-E12F51DB2D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839"/>
            <a:stretch/>
          </p:blipFill>
          <p:spPr>
            <a:xfrm>
              <a:off x="0" y="2199003"/>
              <a:ext cx="6862101" cy="7731173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427247" y="5122075"/>
            <a:ext cx="5958301" cy="3704684"/>
          </a:xfrm>
          <a:prstGeom prst="roundRect">
            <a:avLst/>
          </a:prstGeom>
          <a:solidFill>
            <a:schemeClr val="bg1">
              <a:alpha val="69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466" y="5594087"/>
            <a:ext cx="6402706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Offer lifestyle advice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and support to reduce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menopausal symptoms, </a:t>
            </a:r>
            <a:b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when appropriate.</a:t>
            </a:r>
            <a:endParaRPr lang="en-GB" sz="3200" b="1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365048-D103-4D77-196F-01BAC6E1E837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sp>
          <p:nvSpPr>
            <p:cNvPr id="21" name="Freeform 72">
              <a:extLst>
                <a:ext uri="{FF2B5EF4-FFF2-40B4-BE49-F238E27FC236}">
                  <a16:creationId xmlns:a16="http://schemas.microsoft.com/office/drawing/2014/main" id="{EE0567F6-E8D1-88D7-7E45-D4911134D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2" name="Freeform 74">
              <a:extLst>
                <a:ext uri="{FF2B5EF4-FFF2-40B4-BE49-F238E27FC236}">
                  <a16:creationId xmlns:a16="http://schemas.microsoft.com/office/drawing/2014/main" id="{6EACCBA1-52CD-BE3E-DF47-275B2C863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40A4EC6-5885-0BD5-80B4-2B459BC5E90B}"/>
                </a:ext>
              </a:extLst>
            </p:cNvPr>
            <p:cNvGrpSpPr/>
            <p:nvPr/>
          </p:nvGrpSpPr>
          <p:grpSpPr>
            <a:xfrm>
              <a:off x="417821" y="388491"/>
              <a:ext cx="1792224" cy="1792224"/>
              <a:chOff x="438977" y="415290"/>
              <a:chExt cx="1792224" cy="1792224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9D8CD45-7AFF-5A98-E5A0-4D5B081F9991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6C7509A-674A-085C-667B-4B607C7C11F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C57E9E2-EC0D-C57C-D38C-83B589A27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4B7CFBC-5D39-AE9A-C2C0-496C4E6F2AB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01AA3F05-3D47-7AB4-ABBB-C4E0BBE1F9B0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C33E7AA2-D584-39B9-E448-3F5EC98B17BF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AF24146-9688-F8B8-F367-509C9A282DAA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C4F91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C4F91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8C4F91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8C4F91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5121FC70-74E7-07E1-C294-5BA1EBF4C867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32" name="Ovaal 2">
                    <a:extLst>
                      <a:ext uri="{FF2B5EF4-FFF2-40B4-BE49-F238E27FC236}">
                        <a16:creationId xmlns:a16="http://schemas.microsoft.com/office/drawing/2014/main" id="{796A0824-0429-6C80-934E-2A2355C91AAC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33" name="Picture 32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F7A7CA1F-DAC9-88CE-A01B-6A16F27AB28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8" name="Graphic 27">
                <a:extLst>
                  <a:ext uri="{FF2B5EF4-FFF2-40B4-BE49-F238E27FC236}">
                    <a16:creationId xmlns:a16="http://schemas.microsoft.com/office/drawing/2014/main" id="{E8EC7236-6ACB-8283-9A96-9519E3145C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75FB15E-2D8F-BCF9-2E04-2EE286AD740A}"/>
              </a:ext>
            </a:extLst>
          </p:cNvPr>
          <p:cNvGrpSpPr/>
          <p:nvPr/>
        </p:nvGrpSpPr>
        <p:grpSpPr>
          <a:xfrm>
            <a:off x="2396115" y="375565"/>
            <a:ext cx="2049983" cy="2171688"/>
            <a:chOff x="2396115" y="375565"/>
            <a:chExt cx="2049983" cy="217168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1F5C41C-3985-42E9-696A-64C9C801133F}"/>
                </a:ext>
              </a:extLst>
            </p:cNvPr>
            <p:cNvGrpSpPr/>
            <p:nvPr/>
          </p:nvGrpSpPr>
          <p:grpSpPr>
            <a:xfrm>
              <a:off x="2396115" y="375565"/>
              <a:ext cx="2049983" cy="2171688"/>
              <a:chOff x="2396115" y="375565"/>
              <a:chExt cx="2049983" cy="2171688"/>
            </a:xfrm>
          </p:grpSpPr>
          <p:sp>
            <p:nvSpPr>
              <p:cNvPr id="8" name="Ovaal 41">
                <a:extLst>
                  <a:ext uri="{FF2B5EF4-FFF2-40B4-BE49-F238E27FC236}">
                    <a16:creationId xmlns:a16="http://schemas.microsoft.com/office/drawing/2014/main" id="{3E5C12EF-EB7F-B20E-7672-C43C76BC8ABF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8C4F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" name="TextBox 7">
                <a:extLst>
                  <a:ext uri="{FF2B5EF4-FFF2-40B4-BE49-F238E27FC236}">
                    <a16:creationId xmlns:a16="http://schemas.microsoft.com/office/drawing/2014/main" id="{E510078D-2C95-09C2-1C54-DF8A4A3F3FED}"/>
                  </a:ext>
                </a:extLst>
              </p:cNvPr>
              <p:cNvSpPr txBox="1"/>
              <p:nvPr/>
            </p:nvSpPr>
            <p:spPr>
              <a:xfrm>
                <a:off x="2396115" y="900698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FOR WOMEN:</a:t>
                </a:r>
              </a:p>
              <a:p>
                <a:pPr algn="ctr" rtl="0" fontAlgn="base"/>
                <a:r>
                  <a:rPr lang="en-US" sz="500" b="1" dirty="0">
                    <a:solidFill>
                      <a:srgbClr val="8C4F9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IF YOU CAN, </a:t>
                </a:r>
                <a:b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BREASTFEED YOUR </a:t>
                </a:r>
                <a:b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BABY</a:t>
                </a:r>
              </a:p>
              <a:p>
                <a:pPr algn="ctr" rtl="0" fontAlgn="base"/>
                <a:r>
                  <a:rPr lang="en-US" sz="500" b="1" dirty="0">
                    <a:solidFill>
                      <a:srgbClr val="8C4F9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LIMIT USE </a:t>
                </a:r>
                <a:b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OF HRT</a:t>
                </a:r>
                <a:endParaRPr lang="en-GB" sz="100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fontAlgn="base"/>
                <a:endParaRPr lang="en-US" sz="600" b="1" dirty="0">
                  <a:solidFill>
                    <a:srgbClr val="FF9922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DEE4F280-ECF3-5958-164A-A042CC90A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6786" y="439703"/>
              <a:ext cx="548640" cy="54864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4EAC2CC-5AD0-C77F-0A47-BB6C7241E173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9" name="Ovaal 2">
              <a:extLst>
                <a:ext uri="{FF2B5EF4-FFF2-40B4-BE49-F238E27FC236}">
                  <a16:creationId xmlns:a16="http://schemas.microsoft.com/office/drawing/2014/main" id="{6AFBF999-AE34-F798-B6D7-8DCE4D07591E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1" name="Picture 10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54B6E27-E5C0-A26C-AE0C-E057E0791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4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breastfeeding a baby&#10;&#10;Description automatically generated with medium confidence">
            <a:extLst>
              <a:ext uri="{FF2B5EF4-FFF2-40B4-BE49-F238E27FC236}">
                <a16:creationId xmlns:a16="http://schemas.microsoft.com/office/drawing/2014/main" id="{86041247-637F-ADB6-340E-01B0D038DD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0" t="-1" r="24547" b="-1"/>
          <a:stretch/>
        </p:blipFill>
        <p:spPr>
          <a:xfrm>
            <a:off x="-4101" y="0"/>
            <a:ext cx="6879926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2226152" y="3920840"/>
            <a:ext cx="4427373" cy="482688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5613" y="5501924"/>
            <a:ext cx="4167155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8C4F91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4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Customized </a:t>
            </a:r>
            <a:br>
              <a:rPr lang="en-GB" sz="34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GB" sz="34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message</a:t>
            </a:r>
            <a:endParaRPr lang="en-GB" sz="3400" b="1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BF916CE-0624-4EA7-AB9A-6C4C006BCA7D}"/>
              </a:ext>
            </a:extLst>
          </p:cNvPr>
          <p:cNvSpPr/>
          <p:nvPr/>
        </p:nvSpPr>
        <p:spPr>
          <a:xfrm>
            <a:off x="321465" y="2598636"/>
            <a:ext cx="2454399" cy="286470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DD9D9B0B-185C-4B2B-98B2-B4412338F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53" y="3004121"/>
            <a:ext cx="190117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8C4F91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4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Paste your photo</a:t>
            </a:r>
            <a:endParaRPr lang="en-GB" sz="3400" b="1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239671-D3E5-0EAC-3FF5-FCD815921FA1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sp>
          <p:nvSpPr>
            <p:cNvPr id="16" name="Freeform 72">
              <a:extLst>
                <a:ext uri="{FF2B5EF4-FFF2-40B4-BE49-F238E27FC236}">
                  <a16:creationId xmlns:a16="http://schemas.microsoft.com/office/drawing/2014/main" id="{3015B807-1073-D50A-56CD-41610B614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17" name="Freeform 74">
              <a:extLst>
                <a:ext uri="{FF2B5EF4-FFF2-40B4-BE49-F238E27FC236}">
                  <a16:creationId xmlns:a16="http://schemas.microsoft.com/office/drawing/2014/main" id="{0C2E6727-DE24-6C78-97F2-6BB0E5E33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D58BF7A-E3CF-89CB-698B-28BF2406C70D}"/>
                </a:ext>
              </a:extLst>
            </p:cNvPr>
            <p:cNvGrpSpPr/>
            <p:nvPr/>
          </p:nvGrpSpPr>
          <p:grpSpPr>
            <a:xfrm>
              <a:off x="417821" y="388491"/>
              <a:ext cx="1792224" cy="1792224"/>
              <a:chOff x="438977" y="415290"/>
              <a:chExt cx="1792224" cy="1792224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DC84F7ED-F835-9112-4322-72E004540AF2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3308131-D730-26B2-1212-1A6D16CBC25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2CD417D-86DC-CCF2-ED59-0DB34884D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A5C82FA-B48B-5B09-4D2A-42EE58587FE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6E2538F-DBF4-80E4-51B3-82D113FC589A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938E3B-03E8-A251-ADA7-3BDE7FEEF792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4E2125E-4605-B5AD-7D30-9237A4CBB2C0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C4F91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C4F91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8C4F91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8C4F91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2BC73F24-1429-021A-3A4E-786A76CDB386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29" name="Ovaal 2">
                    <a:extLst>
                      <a:ext uri="{FF2B5EF4-FFF2-40B4-BE49-F238E27FC236}">
                        <a16:creationId xmlns:a16="http://schemas.microsoft.com/office/drawing/2014/main" id="{2C3B0B2F-911A-7BEF-D7D9-3FE3D1CFDE31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30" name="Picture 29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2DEEC14A-80FA-46D4-F7C7-B034ED7E1F5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E8102B2F-9315-E516-6F20-B70522A270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sp>
        <p:nvSpPr>
          <p:cNvPr id="3" name="Ovaal 41">
            <a:extLst>
              <a:ext uri="{FF2B5EF4-FFF2-40B4-BE49-F238E27FC236}">
                <a16:creationId xmlns:a16="http://schemas.microsoft.com/office/drawing/2014/main" id="{CE520594-AD32-F775-574D-D1D4ADDBD8ED}"/>
              </a:ext>
            </a:extLst>
          </p:cNvPr>
          <p:cNvSpPr/>
          <p:nvPr/>
        </p:nvSpPr>
        <p:spPr>
          <a:xfrm>
            <a:off x="2529344" y="375565"/>
            <a:ext cx="1799302" cy="1805224"/>
          </a:xfrm>
          <a:prstGeom prst="ellipse">
            <a:avLst/>
          </a:prstGeom>
          <a:solidFill>
            <a:srgbClr val="8C4F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0D0A49A-607C-FEC3-15BE-B79D2210C8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86" y="439703"/>
            <a:ext cx="548640" cy="548640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9B5776DD-57A1-7B16-4D62-3835195439D1}"/>
              </a:ext>
            </a:extLst>
          </p:cNvPr>
          <p:cNvSpPr txBox="1"/>
          <p:nvPr/>
        </p:nvSpPr>
        <p:spPr>
          <a:xfrm>
            <a:off x="2396115" y="900698"/>
            <a:ext cx="2049983" cy="1646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300" b="1" kern="1200" dirty="0">
              <a:solidFill>
                <a:srgbClr val="FFFFFF"/>
              </a:solidFill>
              <a:effectLst/>
              <a:latin typeface="Verdana" panose="020B060403050404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ctr" rtl="0" fontAlgn="base"/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 WOMEN:</a:t>
            </a:r>
          </a:p>
          <a:p>
            <a:pPr algn="ctr" rtl="0" fontAlgn="base"/>
            <a:r>
              <a:rPr lang="en-US" sz="500" b="1" dirty="0">
                <a:solidFill>
                  <a:srgbClr val="8C4F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</a:p>
          <a:p>
            <a:pPr algn="ctr" rtl="0" fontAlgn="base"/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IF YOU CAN, </a:t>
            </a:r>
            <a:b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BREASTFEED YOUR </a:t>
            </a:r>
            <a:b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BABY</a:t>
            </a:r>
          </a:p>
          <a:p>
            <a:pPr algn="ctr" rtl="0" fontAlgn="base"/>
            <a:r>
              <a:rPr lang="en-US" sz="500" b="1" dirty="0">
                <a:solidFill>
                  <a:srgbClr val="8C4F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</a:p>
          <a:p>
            <a:pPr algn="ctr" rtl="0" fontAlgn="base"/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LIMIT USE </a:t>
            </a:r>
            <a:b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OF HRT</a:t>
            </a:r>
            <a:endParaRPr lang="en-GB" sz="1000" b="0" i="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fontAlgn="base"/>
            <a:endParaRPr lang="en-US" sz="600" b="1" dirty="0">
              <a:solidFill>
                <a:srgbClr val="FF992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rtl="0" fontAlgn="base"/>
            <a:endParaRPr lang="en-GB" sz="1050" b="0" i="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1A77E3-41DA-8DB6-39E5-0E672394310A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8" name="Ovaal 2">
              <a:extLst>
                <a:ext uri="{FF2B5EF4-FFF2-40B4-BE49-F238E27FC236}">
                  <a16:creationId xmlns:a16="http://schemas.microsoft.com/office/drawing/2014/main" id="{4A7712F1-B7AA-4B98-377F-00A45204F150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AFDF7DD-873C-69C9-0FFD-82D346834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295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64F06A2-43DC-0A4E-2335-8A1047D20B0B}"/>
              </a:ext>
            </a:extLst>
          </p:cNvPr>
          <p:cNvGrpSpPr/>
          <p:nvPr/>
        </p:nvGrpSpPr>
        <p:grpSpPr>
          <a:xfrm>
            <a:off x="0" y="-3"/>
            <a:ext cx="6875825" cy="9930179"/>
            <a:chOff x="0" y="-3"/>
            <a:chExt cx="6875825" cy="9930179"/>
          </a:xfrm>
        </p:grpSpPr>
        <p:pic>
          <p:nvPicPr>
            <p:cNvPr id="9" name="Picture 8" descr="A person sitting on a chair&#10;&#10;Description automatically generated">
              <a:extLst>
                <a:ext uri="{FF2B5EF4-FFF2-40B4-BE49-F238E27FC236}">
                  <a16:creationId xmlns:a16="http://schemas.microsoft.com/office/drawing/2014/main" id="{98052DC4-3C82-2388-ED59-6A9D24D986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176"/>
            <a:stretch/>
          </p:blipFill>
          <p:spPr>
            <a:xfrm flipV="1">
              <a:off x="1" y="-3"/>
              <a:ext cx="6875824" cy="2199003"/>
            </a:xfrm>
            <a:prstGeom prst="rect">
              <a:avLst/>
            </a:prstGeom>
          </p:spPr>
        </p:pic>
        <p:pic>
          <p:nvPicPr>
            <p:cNvPr id="10" name="Picture 9" descr="A person sitting on a chair&#10;&#10;Description automatically generated">
              <a:extLst>
                <a:ext uri="{FF2B5EF4-FFF2-40B4-BE49-F238E27FC236}">
                  <a16:creationId xmlns:a16="http://schemas.microsoft.com/office/drawing/2014/main" id="{0025A417-ACB3-6C01-2F8C-62F6AC213C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839"/>
            <a:stretch/>
          </p:blipFill>
          <p:spPr>
            <a:xfrm>
              <a:off x="0" y="2199003"/>
              <a:ext cx="6862101" cy="7731173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2226152" y="3920840"/>
            <a:ext cx="4427373" cy="482688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5613" y="5501924"/>
            <a:ext cx="4167155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8C4F91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4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Customized </a:t>
            </a:r>
            <a:br>
              <a:rPr lang="en-GB" sz="34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</a:br>
            <a:r>
              <a:rPr lang="en-GB" sz="34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message</a:t>
            </a:r>
            <a:endParaRPr lang="en-GB" sz="3400" b="1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BF916CE-0624-4EA7-AB9A-6C4C006BCA7D}"/>
              </a:ext>
            </a:extLst>
          </p:cNvPr>
          <p:cNvSpPr/>
          <p:nvPr/>
        </p:nvSpPr>
        <p:spPr>
          <a:xfrm>
            <a:off x="321465" y="2598636"/>
            <a:ext cx="2454399" cy="286470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DD9D9B0B-185C-4B2B-98B2-B4412338F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53" y="3004121"/>
            <a:ext cx="190117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8C4F91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400" b="1" i="0" dirty="0">
                <a:solidFill>
                  <a:srgbClr val="8C4F91"/>
                </a:solidFill>
                <a:effectLst/>
                <a:latin typeface="Calibri" panose="020F0502020204030204" pitchFamily="34" charset="0"/>
              </a:rPr>
              <a:t>Paste your photo</a:t>
            </a:r>
            <a:endParaRPr lang="en-GB" sz="3400" b="1" dirty="0">
              <a:solidFill>
                <a:srgbClr val="8C4F91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239671-D3E5-0EAC-3FF5-FCD815921FA1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sp>
          <p:nvSpPr>
            <p:cNvPr id="16" name="Freeform 72">
              <a:extLst>
                <a:ext uri="{FF2B5EF4-FFF2-40B4-BE49-F238E27FC236}">
                  <a16:creationId xmlns:a16="http://schemas.microsoft.com/office/drawing/2014/main" id="{3015B807-1073-D50A-56CD-41610B614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17" name="Freeform 74">
              <a:extLst>
                <a:ext uri="{FF2B5EF4-FFF2-40B4-BE49-F238E27FC236}">
                  <a16:creationId xmlns:a16="http://schemas.microsoft.com/office/drawing/2014/main" id="{0C2E6727-DE24-6C78-97F2-6BB0E5E33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D58BF7A-E3CF-89CB-698B-28BF2406C70D}"/>
                </a:ext>
              </a:extLst>
            </p:cNvPr>
            <p:cNvGrpSpPr/>
            <p:nvPr/>
          </p:nvGrpSpPr>
          <p:grpSpPr>
            <a:xfrm>
              <a:off x="417821" y="388491"/>
              <a:ext cx="1792224" cy="1792224"/>
              <a:chOff x="438977" y="415290"/>
              <a:chExt cx="1792224" cy="1792224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DC84F7ED-F835-9112-4322-72E004540AF2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3308131-D730-26B2-1212-1A6D16CBC25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2CD417D-86DC-CCF2-ED59-0DB34884D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A5C82FA-B48B-5B09-4D2A-42EE58587FE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6E2538F-DBF4-80E4-51B3-82D113FC589A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938E3B-03E8-A251-ADA7-3BDE7FEEF792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4E2125E-4605-B5AD-7D30-9237A4CBB2C0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8C4F91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8C4F91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 campaign was initiated by EONS and is run in association </a:t>
                  </a:r>
                  <a:br>
                    <a:rPr lang="en-GB" sz="1200" b="1" dirty="0">
                      <a:solidFill>
                        <a:srgbClr val="8C4F91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8C4F91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8C4F91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8C4F91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2BC73F24-1429-021A-3A4E-786A76CDB386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29" name="Ovaal 2">
                    <a:extLst>
                      <a:ext uri="{FF2B5EF4-FFF2-40B4-BE49-F238E27FC236}">
                        <a16:creationId xmlns:a16="http://schemas.microsoft.com/office/drawing/2014/main" id="{2C3B0B2F-911A-7BEF-D7D9-3FE3D1CFDE31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30" name="Picture 29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2DEEC14A-80FA-46D4-F7C7-B034ED7E1F5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E8102B2F-9315-E516-6F20-B70522A270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sp>
        <p:nvSpPr>
          <p:cNvPr id="3" name="Ovaal 41">
            <a:extLst>
              <a:ext uri="{FF2B5EF4-FFF2-40B4-BE49-F238E27FC236}">
                <a16:creationId xmlns:a16="http://schemas.microsoft.com/office/drawing/2014/main" id="{CE520594-AD32-F775-574D-D1D4ADDBD8ED}"/>
              </a:ext>
            </a:extLst>
          </p:cNvPr>
          <p:cNvSpPr/>
          <p:nvPr/>
        </p:nvSpPr>
        <p:spPr>
          <a:xfrm>
            <a:off x="2529344" y="375565"/>
            <a:ext cx="1799302" cy="1805224"/>
          </a:xfrm>
          <a:prstGeom prst="ellipse">
            <a:avLst/>
          </a:prstGeom>
          <a:solidFill>
            <a:srgbClr val="8C4F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0D0A49A-607C-FEC3-15BE-B79D2210C8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86" y="439703"/>
            <a:ext cx="548640" cy="548640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9B5776DD-57A1-7B16-4D62-3835195439D1}"/>
              </a:ext>
            </a:extLst>
          </p:cNvPr>
          <p:cNvSpPr txBox="1"/>
          <p:nvPr/>
        </p:nvSpPr>
        <p:spPr>
          <a:xfrm>
            <a:off x="2396115" y="900698"/>
            <a:ext cx="2049983" cy="1646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300" b="1" kern="1200" dirty="0">
              <a:solidFill>
                <a:srgbClr val="FFFFFF"/>
              </a:solidFill>
              <a:effectLst/>
              <a:latin typeface="Verdana" panose="020B060403050404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ctr" rtl="0" fontAlgn="base"/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 WOMEN:</a:t>
            </a:r>
          </a:p>
          <a:p>
            <a:pPr algn="ctr" rtl="0" fontAlgn="base"/>
            <a:r>
              <a:rPr lang="en-US" sz="500" b="1" dirty="0">
                <a:solidFill>
                  <a:srgbClr val="8C4F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</a:p>
          <a:p>
            <a:pPr algn="ctr" rtl="0" fontAlgn="base"/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IF YOU CAN, </a:t>
            </a:r>
            <a:b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BREASTFEED YOUR </a:t>
            </a:r>
            <a:b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BABY</a:t>
            </a:r>
          </a:p>
          <a:p>
            <a:pPr algn="ctr" rtl="0" fontAlgn="base"/>
            <a:r>
              <a:rPr lang="en-US" sz="500" b="1" dirty="0">
                <a:solidFill>
                  <a:srgbClr val="8C4F9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</a:p>
          <a:p>
            <a:pPr algn="ctr" rtl="0" fontAlgn="base"/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LIMIT USE </a:t>
            </a:r>
            <a:b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OF HRT</a:t>
            </a:r>
            <a:endParaRPr lang="en-GB" sz="1000" b="0" i="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fontAlgn="base"/>
            <a:endParaRPr lang="en-US" sz="600" b="1" dirty="0">
              <a:solidFill>
                <a:srgbClr val="FF992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rtl="0" fontAlgn="base"/>
            <a:endParaRPr lang="en-GB" sz="1050" b="0" i="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BDBF69-B615-765C-6EDF-0FF876F2EC4C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7" name="Ovaal 2">
              <a:extLst>
                <a:ext uri="{FF2B5EF4-FFF2-40B4-BE49-F238E27FC236}">
                  <a16:creationId xmlns:a16="http://schemas.microsoft.com/office/drawing/2014/main" id="{5395D5C4-EC1E-C563-41A5-42A16D735EEA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1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F6CC396E-88E6-D691-DF1B-29DAD1DBD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4718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615</Words>
  <Application>Microsoft Office PowerPoint</Application>
  <PresentationFormat>A4 Paper (210x297 mm)</PresentationFormat>
  <Paragraphs>104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12</cp:revision>
  <cp:lastPrinted>2021-11-01T10:57:37Z</cp:lastPrinted>
  <dcterms:created xsi:type="dcterms:W3CDTF">2021-10-31T06:37:30Z</dcterms:created>
  <dcterms:modified xsi:type="dcterms:W3CDTF">2023-06-29T12:53:44Z</dcterms:modified>
</cp:coreProperties>
</file>