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7" r:id="rId2"/>
    <p:sldId id="261" r:id="rId3"/>
    <p:sldId id="262" r:id="rId4"/>
    <p:sldId id="279" r:id="rId5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B014"/>
    <a:srgbClr val="A6BEB4"/>
    <a:srgbClr val="E6E6E6"/>
    <a:srgbClr val="CCDAD4"/>
    <a:srgbClr val="688E7E"/>
    <a:srgbClr val="86A698"/>
    <a:srgbClr val="A8B6B4"/>
    <a:srgbClr val="AEC4B7"/>
    <a:srgbClr val="A3AFB0"/>
    <a:srgbClr val="969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A4EB51-2DFE-4D66-828E-3F2A57D2457F}" v="3" dt="2023-05-23T17:56:21.3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0" autoAdjust="0"/>
    <p:restoredTop sz="94660"/>
  </p:normalViewPr>
  <p:slideViewPr>
    <p:cSldViewPr snapToGrid="0">
      <p:cViewPr varScale="1">
        <p:scale>
          <a:sx n="76" d="100"/>
          <a:sy n="76" d="100"/>
        </p:scale>
        <p:origin x="336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93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26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294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64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84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25/05/2023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466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25/05/2023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006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25/05/2023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21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25/05/2023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31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25/05/2023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701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25/05/2023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9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E1D88-860E-4904-B7AC-FEEA68306E88}" type="datetimeFigureOut">
              <a:rPr lang="en-GB" smtClean="0"/>
              <a:t>25/05/2023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59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E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2">
            <a:extLst>
              <a:ext uri="{FF2B5EF4-FFF2-40B4-BE49-F238E27FC236}">
                <a16:creationId xmlns:a16="http://schemas.microsoft.com/office/drawing/2014/main" id="{BF8E8331-1907-4253-9301-20ED11447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0"/>
            <a:ext cx="4213623" cy="2258568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20" name="Freeform 74">
            <a:extLst>
              <a:ext uri="{FF2B5EF4-FFF2-40B4-BE49-F238E27FC236}">
                <a16:creationId xmlns:a16="http://schemas.microsoft.com/office/drawing/2014/main" id="{37D52375-E0D3-47D4-B1A5-F8E64AD3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5FEF6DD-585F-1199-0FC2-AD256E4C8A71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37" name="Ovaal 2">
              <a:extLst>
                <a:ext uri="{FF2B5EF4-FFF2-40B4-BE49-F238E27FC236}">
                  <a16:creationId xmlns:a16="http://schemas.microsoft.com/office/drawing/2014/main" id="{8A2DE224-974B-3F12-8DDB-319001774B9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38" name="Picture 3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506322B-FFFB-E0D9-77DF-A394480AC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E8A3043-603E-6CED-2B04-9EE75E5226DD}"/>
              </a:ext>
            </a:extLst>
          </p:cNvPr>
          <p:cNvSpPr/>
          <p:nvPr/>
        </p:nvSpPr>
        <p:spPr>
          <a:xfrm>
            <a:off x="347456" y="4555419"/>
            <a:ext cx="6238960" cy="1708298"/>
          </a:xfrm>
          <a:prstGeom prst="roundRect">
            <a:avLst/>
          </a:prstGeom>
          <a:solidFill>
            <a:schemeClr val="bg1">
              <a:alpha val="77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94B86EF-B186-4B6B-88ED-83589B6946DC}"/>
              </a:ext>
            </a:extLst>
          </p:cNvPr>
          <p:cNvSpPr/>
          <p:nvPr/>
        </p:nvSpPr>
        <p:spPr>
          <a:xfrm>
            <a:off x="453258" y="4662803"/>
            <a:ext cx="5981219" cy="1489904"/>
          </a:xfrm>
          <a:prstGeom prst="roundRect">
            <a:avLst/>
          </a:prstGeom>
          <a:noFill/>
          <a:ln>
            <a:solidFill>
              <a:srgbClr val="DBD1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DE73569-89E4-253B-3DB0-71163F4074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7CBFBCBD-A903-29EF-3B5D-AFE89E528F0D}"/>
              </a:ext>
            </a:extLst>
          </p:cNvPr>
          <p:cNvGrpSpPr/>
          <p:nvPr/>
        </p:nvGrpSpPr>
        <p:grpSpPr>
          <a:xfrm>
            <a:off x="-4101" y="9133194"/>
            <a:ext cx="6879926" cy="909764"/>
            <a:chOff x="-4101" y="9133194"/>
            <a:chExt cx="6879926" cy="90976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6C29CDB-3A45-01B4-5856-77E959323A4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FF621FAA-9A6C-3938-FBAD-4E1BCD0E9447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F311738-9071-6EB9-349E-794CF9461288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F2B014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F2B014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F2B014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F2B014"/>
                    </a:solidFill>
                    <a:effectLst/>
                  </a:rPr>
                  <a:t> campaign was initiated by EONS and is run in association </a:t>
                </a:r>
                <a:br>
                  <a:rPr lang="en-GB" sz="1200" b="1" dirty="0">
                    <a:solidFill>
                      <a:srgbClr val="F2B014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F2B014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F2B014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F2B014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F2B014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F2B014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F2B014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F2B014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16012B14-5EAD-F378-E3F7-6D26DDDCD9BB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54" name="Ovaal 2">
                  <a:extLst>
                    <a:ext uri="{FF2B5EF4-FFF2-40B4-BE49-F238E27FC236}">
                      <a16:creationId xmlns:a16="http://schemas.microsoft.com/office/drawing/2014/main" id="{0F7AB5A5-0031-C630-9923-04FF05C61D3D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55" name="Picture 54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2F5DDF3F-D747-FD61-D33D-ED2C231E46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9AEB75ED-853A-492B-B9A4-282C4106C2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  <p:sp>
        <p:nvSpPr>
          <p:cNvPr id="8" name="Ovaal 41">
            <a:extLst>
              <a:ext uri="{FF2B5EF4-FFF2-40B4-BE49-F238E27FC236}">
                <a16:creationId xmlns:a16="http://schemas.microsoft.com/office/drawing/2014/main" id="{EADB9184-0371-E0C1-87CC-86E3BDE3B9D3}"/>
              </a:ext>
            </a:extLst>
          </p:cNvPr>
          <p:cNvSpPr/>
          <p:nvPr/>
        </p:nvSpPr>
        <p:spPr>
          <a:xfrm>
            <a:off x="2529344" y="375565"/>
            <a:ext cx="1799302" cy="1805224"/>
          </a:xfrm>
          <a:prstGeom prst="ellipse">
            <a:avLst/>
          </a:prstGeom>
          <a:solidFill>
            <a:srgbClr val="F2B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kern="1200" dirty="0">
                <a:solidFill>
                  <a:srgbClr val="F2B014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F2B014"/>
              </a:solidFill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66B2F667-7938-CA34-9AC7-756C56198F30}"/>
              </a:ext>
            </a:extLst>
          </p:cNvPr>
          <p:cNvSpPr txBox="1"/>
          <p:nvPr/>
        </p:nvSpPr>
        <p:spPr>
          <a:xfrm>
            <a:off x="2404003" y="928617"/>
            <a:ext cx="2049983" cy="1646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300" b="1" kern="1200" dirty="0">
              <a:solidFill>
                <a:srgbClr val="FFFFFF"/>
              </a:solidFill>
              <a:effectLst/>
              <a:latin typeface="Verdana" panose="020B060403050404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ctr" rtl="0" fontAlgn="base"/>
            <a:r>
              <a:rPr lang="en-US" sz="14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TAKE ACTION </a:t>
            </a:r>
            <a:br>
              <a:rPr lang="en-US" sz="14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4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 REDUCE </a:t>
            </a:r>
            <a:br>
              <a:rPr lang="en-US" sz="14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4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HIGH RADON LEVELS</a:t>
            </a:r>
            <a:endParaRPr lang="en-GB" sz="1400" b="0" i="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fontAlgn="base"/>
            <a:endParaRPr lang="en-US" sz="600" b="1" dirty="0">
              <a:solidFill>
                <a:srgbClr val="FF992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rtl="0" fontAlgn="base"/>
            <a:endParaRPr lang="en-GB" sz="1050" b="0" i="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C907BC2-1FCE-2601-7D39-9096DF5006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579" y="456979"/>
            <a:ext cx="548640" cy="5486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875985-1DD5-721E-6350-E976768178BE}"/>
              </a:ext>
            </a:extLst>
          </p:cNvPr>
          <p:cNvSpPr txBox="1"/>
          <p:nvPr/>
        </p:nvSpPr>
        <p:spPr>
          <a:xfrm>
            <a:off x="132258" y="4861397"/>
            <a:ext cx="65864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rgbClr val="F2B014"/>
              </a:solidFill>
            </a:endParaRPr>
          </a:p>
          <a:p>
            <a:pPr algn="ctr"/>
            <a:r>
              <a:rPr lang="en-US" sz="32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Messages for general public</a:t>
            </a:r>
            <a:endParaRPr lang="en-GB" sz="3200" b="1" dirty="0">
              <a:solidFill>
                <a:srgbClr val="F2B01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64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person, sky, outdoor&#10;&#10;Description automatically generated">
            <a:extLst>
              <a:ext uri="{FF2B5EF4-FFF2-40B4-BE49-F238E27FC236}">
                <a16:creationId xmlns:a16="http://schemas.microsoft.com/office/drawing/2014/main" id="{223FD25A-F02C-5DD5-DE38-499FDE4DC7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09" r="33204" b="1802"/>
          <a:stretch/>
        </p:blipFill>
        <p:spPr>
          <a:xfrm>
            <a:off x="-4101" y="0"/>
            <a:ext cx="6862101" cy="9906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293707" y="5248057"/>
            <a:ext cx="5049392" cy="3348759"/>
          </a:xfrm>
          <a:prstGeom prst="roundRect">
            <a:avLst/>
          </a:prstGeom>
          <a:solidFill>
            <a:schemeClr val="bg1">
              <a:alpha val="8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3503" y="5326549"/>
            <a:ext cx="5783812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solidFill>
                  <a:srgbClr val="91B512"/>
                </a:soli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91B512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  <a:t>Find out whether </a:t>
            </a:r>
            <a:br>
              <a:rPr lang="en-US" sz="32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  <a:t>you are exposed </a:t>
            </a:r>
            <a:br>
              <a:rPr lang="en-US" sz="32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  <a:t>to radiation from naturally </a:t>
            </a:r>
            <a:br>
              <a:rPr lang="en-US" sz="32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  <a:t>high radon levels </a:t>
            </a:r>
            <a:br>
              <a:rPr lang="en-US" sz="32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  <a:t>in your home</a:t>
            </a:r>
            <a:endParaRPr lang="en-GB" sz="6000" b="1" dirty="0">
              <a:solidFill>
                <a:srgbClr val="F2B014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0" name="Freeform 72">
            <a:extLst>
              <a:ext uri="{FF2B5EF4-FFF2-40B4-BE49-F238E27FC236}">
                <a16:creationId xmlns:a16="http://schemas.microsoft.com/office/drawing/2014/main" id="{D57D5010-3B0C-1690-D314-9996552EA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1"/>
            <a:ext cx="4213623" cy="2285365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41" name="Freeform 74">
            <a:extLst>
              <a:ext uri="{FF2B5EF4-FFF2-40B4-BE49-F238E27FC236}">
                <a16:creationId xmlns:a16="http://schemas.microsoft.com/office/drawing/2014/main" id="{EB7005F8-7C75-3B5C-4E1D-264B97CAF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4686E5AE-BEB6-30F5-6739-B02098C992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72A3504F-6637-A59D-CF74-288B2EAC745A}"/>
              </a:ext>
            </a:extLst>
          </p:cNvPr>
          <p:cNvGrpSpPr/>
          <p:nvPr/>
        </p:nvGrpSpPr>
        <p:grpSpPr>
          <a:xfrm>
            <a:off x="-4101" y="9133194"/>
            <a:ext cx="6879926" cy="909764"/>
            <a:chOff x="-4101" y="9133194"/>
            <a:chExt cx="6879926" cy="90976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A98F231-1CE9-7A34-AAEA-320B34EA27F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BFBDF453-EBF5-9EFD-E9B1-5949F2199865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DA6CEB7-A637-2B0E-3654-E04323B81AFB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F2B014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F2B014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F2B014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F2B014"/>
                    </a:solidFill>
                    <a:effectLst/>
                  </a:rPr>
                  <a:t> campaign was initiated by EONS and is run in association </a:t>
                </a:r>
                <a:br>
                  <a:rPr lang="en-GB" sz="1200" b="1" dirty="0">
                    <a:solidFill>
                      <a:srgbClr val="F2B014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F2B014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F2B014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F2B014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F2B014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F2B014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2585C2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2585C2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CC38B89D-E7DC-99E5-D538-94779B1DE755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58" name="Ovaal 2">
                  <a:extLst>
                    <a:ext uri="{FF2B5EF4-FFF2-40B4-BE49-F238E27FC236}">
                      <a16:creationId xmlns:a16="http://schemas.microsoft.com/office/drawing/2014/main" id="{32DAAFDE-C030-2F37-6107-DB1E82EFB08B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59" name="Picture 58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379C9A3B-DD86-42DB-85A3-368C268DE3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6BB8699A-899B-1E06-6706-98E042F2DF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29E647C-2B68-C45F-8642-D2F7FE482580}"/>
              </a:ext>
            </a:extLst>
          </p:cNvPr>
          <p:cNvGrpSpPr/>
          <p:nvPr/>
        </p:nvGrpSpPr>
        <p:grpSpPr>
          <a:xfrm>
            <a:off x="2404003" y="375565"/>
            <a:ext cx="2049983" cy="2199607"/>
            <a:chOff x="2404003" y="375565"/>
            <a:chExt cx="2049983" cy="2199607"/>
          </a:xfrm>
        </p:grpSpPr>
        <p:sp>
          <p:nvSpPr>
            <p:cNvPr id="3" name="Ovaal 41">
              <a:extLst>
                <a:ext uri="{FF2B5EF4-FFF2-40B4-BE49-F238E27FC236}">
                  <a16:creationId xmlns:a16="http://schemas.microsoft.com/office/drawing/2014/main" id="{405C099F-ADBA-F2E2-9098-4C993596959E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F2B0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F2B014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solidFill>
                  <a:srgbClr val="F2B014"/>
                </a:solidFill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7">
              <a:extLst>
                <a:ext uri="{FF2B5EF4-FFF2-40B4-BE49-F238E27FC236}">
                  <a16:creationId xmlns:a16="http://schemas.microsoft.com/office/drawing/2014/main" id="{1827C4A7-5499-8DF8-72E8-839195DD97C8}"/>
                </a:ext>
              </a:extLst>
            </p:cNvPr>
            <p:cNvSpPr txBox="1"/>
            <p:nvPr/>
          </p:nvSpPr>
          <p:spPr>
            <a:xfrm>
              <a:off x="2404003" y="928617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rtl="0" fontAlgn="base"/>
              <a: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TAKE ACTION </a:t>
              </a:r>
              <a:b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TO REDUCE </a:t>
              </a:r>
              <a:b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HIGH RADON LEVELS</a:t>
              </a:r>
              <a:endParaRPr lang="en-GB" sz="14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5" name="Picture 4" descr="Icon&#10;&#10;Description automatically generated">
              <a:extLst>
                <a:ext uri="{FF2B5EF4-FFF2-40B4-BE49-F238E27FC236}">
                  <a16:creationId xmlns:a16="http://schemas.microsoft.com/office/drawing/2014/main" id="{9B0F77A4-B590-8F3D-24C2-A6EE46A72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0579" y="456979"/>
              <a:ext cx="548640" cy="54864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2694321-E659-5EE8-191B-8AB31963E458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0" name="Ovaal 2">
              <a:extLst>
                <a:ext uri="{FF2B5EF4-FFF2-40B4-BE49-F238E27FC236}">
                  <a16:creationId xmlns:a16="http://schemas.microsoft.com/office/drawing/2014/main" id="{DE8DA7CD-2802-A9EF-5B55-8C72723E3BCD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1" name="Picture 10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0F202D1F-8918-FEA3-3405-BAD8D8B8A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711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ree, outdoor, plant, grass&#10;&#10;Description automatically generated">
            <a:extLst>
              <a:ext uri="{FF2B5EF4-FFF2-40B4-BE49-F238E27FC236}">
                <a16:creationId xmlns:a16="http://schemas.microsoft.com/office/drawing/2014/main" id="{5FBF7DA2-9B90-48C9-030A-12BDAF12B2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1" t="16089" r="306" b="7898"/>
          <a:stretch/>
        </p:blipFill>
        <p:spPr>
          <a:xfrm>
            <a:off x="-4101" y="0"/>
            <a:ext cx="6858000" cy="993017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1801504" y="4953000"/>
            <a:ext cx="4524233" cy="3615950"/>
          </a:xfrm>
          <a:prstGeom prst="roundRect">
            <a:avLst/>
          </a:prstGeom>
          <a:solidFill>
            <a:schemeClr val="bg1">
              <a:alpha val="79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267" y="5062208"/>
            <a:ext cx="6402706" cy="123787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solidFill>
                  <a:srgbClr val="877C63"/>
                </a:soli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877C63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  <a:t>Radon is a natural </a:t>
            </a:r>
            <a:br>
              <a:rPr lang="en-US" sz="36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  <a:t>radioactive gas </a:t>
            </a:r>
            <a:br>
              <a:rPr lang="en-US" sz="36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  <a:t>that may cause </a:t>
            </a:r>
            <a:br>
              <a:rPr lang="en-US" sz="36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  <a:t>radiation exposure </a:t>
            </a:r>
            <a:br>
              <a:rPr lang="en-US" sz="36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  <a:t>in your home</a:t>
            </a:r>
            <a:endParaRPr lang="en-GB" sz="4800" b="1" dirty="0">
              <a:solidFill>
                <a:srgbClr val="F2B014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AFAB16-9A17-350D-11D0-8ADBFC567EFB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sp>
          <p:nvSpPr>
            <p:cNvPr id="18" name="Freeform 72">
              <a:extLst>
                <a:ext uri="{FF2B5EF4-FFF2-40B4-BE49-F238E27FC236}">
                  <a16:creationId xmlns:a16="http://schemas.microsoft.com/office/drawing/2014/main" id="{0127B1A5-7018-8D4F-5F23-46F8DB410B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1" name="Freeform 74">
              <a:extLst>
                <a:ext uri="{FF2B5EF4-FFF2-40B4-BE49-F238E27FC236}">
                  <a16:creationId xmlns:a16="http://schemas.microsoft.com/office/drawing/2014/main" id="{EBEF4186-B951-3364-C23A-D034F4A02D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787B6B0-5170-3F74-6340-B4115F21AF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2712B61-2E9B-4163-405C-361EE74EC85D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C7FFC572-7F2A-8693-21CE-AEDEC16513BD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C34A7670-5A78-43A1-54E0-773D22AB3834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19C6483-A30D-9CC5-698B-CA1FEFEF41B8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F2B014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F2B014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F2B014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F2B014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F2B014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F2B014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F2B014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F2B014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F2B014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F2B014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8D2218C5-ABE0-5313-9E14-F4F1E100B419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31" name="Ovaal 2">
                    <a:extLst>
                      <a:ext uri="{FF2B5EF4-FFF2-40B4-BE49-F238E27FC236}">
                        <a16:creationId xmlns:a16="http://schemas.microsoft.com/office/drawing/2014/main" id="{B28F8281-BC37-4C25-D8D3-3143A3FDD8A2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32" name="Picture 31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8470652C-E513-2806-E366-2E929DD6020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7" name="Graphic 26">
                <a:extLst>
                  <a:ext uri="{FF2B5EF4-FFF2-40B4-BE49-F238E27FC236}">
                    <a16:creationId xmlns:a16="http://schemas.microsoft.com/office/drawing/2014/main" id="{A6DAB87D-D235-E8DD-4F01-35565344AC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C5B5940-31FE-CFFD-F670-D41383590D57}"/>
              </a:ext>
            </a:extLst>
          </p:cNvPr>
          <p:cNvGrpSpPr/>
          <p:nvPr/>
        </p:nvGrpSpPr>
        <p:grpSpPr>
          <a:xfrm>
            <a:off x="2404003" y="375565"/>
            <a:ext cx="2049983" cy="2199607"/>
            <a:chOff x="2404003" y="375565"/>
            <a:chExt cx="2049983" cy="2199607"/>
          </a:xfrm>
        </p:grpSpPr>
        <p:sp>
          <p:nvSpPr>
            <p:cNvPr id="4" name="Ovaal 41">
              <a:extLst>
                <a:ext uri="{FF2B5EF4-FFF2-40B4-BE49-F238E27FC236}">
                  <a16:creationId xmlns:a16="http://schemas.microsoft.com/office/drawing/2014/main" id="{C7CE8791-9A4F-4D38-9630-2C5CD7A2ECB0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F2B0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F2B014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solidFill>
                  <a:srgbClr val="F2B014"/>
                </a:solidFill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8BB2142F-F723-C227-1A79-8799F83ADEC5}"/>
                </a:ext>
              </a:extLst>
            </p:cNvPr>
            <p:cNvSpPr txBox="1"/>
            <p:nvPr/>
          </p:nvSpPr>
          <p:spPr>
            <a:xfrm>
              <a:off x="2404003" y="928617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rtl="0" fontAlgn="base"/>
              <a: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TAKE ACTION </a:t>
              </a:r>
              <a:b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TO REDUCE </a:t>
              </a:r>
              <a:b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HIGH RADON LEVELS</a:t>
              </a:r>
              <a:endParaRPr lang="en-GB" sz="14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6" name="Picture 5" descr="Icon&#10;&#10;Description automatically generated">
              <a:extLst>
                <a:ext uri="{FF2B5EF4-FFF2-40B4-BE49-F238E27FC236}">
                  <a16:creationId xmlns:a16="http://schemas.microsoft.com/office/drawing/2014/main" id="{0BFE06B2-A6D9-6053-D78E-688A12592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0579" y="456979"/>
              <a:ext cx="548640" cy="54864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DFB03F-6A5F-6667-C093-135840C6D846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9" name="Ovaal 2">
              <a:extLst>
                <a:ext uri="{FF2B5EF4-FFF2-40B4-BE49-F238E27FC236}">
                  <a16:creationId xmlns:a16="http://schemas.microsoft.com/office/drawing/2014/main" id="{56EA8925-FE5B-EEE7-3544-2158C9412B90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20" name="Picture 19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204B144A-6324-1CD6-A0F5-239C5DE6C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5297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ree, outdoor, plant, grass&#10;&#10;Description automatically generated">
            <a:extLst>
              <a:ext uri="{FF2B5EF4-FFF2-40B4-BE49-F238E27FC236}">
                <a16:creationId xmlns:a16="http://schemas.microsoft.com/office/drawing/2014/main" id="{F5CD0640-862E-1A18-2BB7-0E82609F6B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1" t="16089" r="306" b="7898"/>
          <a:stretch/>
        </p:blipFill>
        <p:spPr>
          <a:xfrm>
            <a:off x="-4101" y="0"/>
            <a:ext cx="6858000" cy="993017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2251857" y="3934488"/>
            <a:ext cx="4427373" cy="4826886"/>
          </a:xfrm>
          <a:prstGeom prst="roundRect">
            <a:avLst/>
          </a:prstGeom>
          <a:solidFill>
            <a:schemeClr val="bg1">
              <a:alpha val="74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6370" y="5463342"/>
            <a:ext cx="4167155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34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  <a:t>Customized </a:t>
            </a:r>
            <a:br>
              <a:rPr lang="en-GB" sz="34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</a:br>
            <a:r>
              <a:rPr lang="en-GB" sz="34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  <a:t>message</a:t>
            </a:r>
            <a:endParaRPr lang="en-GB" sz="3400" b="1" dirty="0">
              <a:solidFill>
                <a:srgbClr val="F2B014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BF916CE-0624-4EA7-AB9A-6C4C006BCA7D}"/>
              </a:ext>
            </a:extLst>
          </p:cNvPr>
          <p:cNvSpPr/>
          <p:nvPr/>
        </p:nvSpPr>
        <p:spPr>
          <a:xfrm>
            <a:off x="321465" y="2598636"/>
            <a:ext cx="2454399" cy="2864706"/>
          </a:xfrm>
          <a:prstGeom prst="roundRect">
            <a:avLst/>
          </a:prstGeom>
          <a:solidFill>
            <a:schemeClr val="bg1">
              <a:alpha val="76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DD9D9B0B-185C-4B2B-98B2-B4412338F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853" y="3004121"/>
            <a:ext cx="1901177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400" b="1" i="0" dirty="0">
                <a:solidFill>
                  <a:srgbClr val="F2B014"/>
                </a:solidFill>
                <a:effectLst/>
                <a:latin typeface="Calibri" panose="020F0502020204030204" pitchFamily="34" charset="0"/>
              </a:rPr>
              <a:t>Paste your photo</a:t>
            </a:r>
            <a:endParaRPr lang="en-GB" sz="3400" b="1" dirty="0">
              <a:solidFill>
                <a:srgbClr val="F2B014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239671-D3E5-0EAC-3FF5-FCD815921FA1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sp>
          <p:nvSpPr>
            <p:cNvPr id="16" name="Freeform 72">
              <a:extLst>
                <a:ext uri="{FF2B5EF4-FFF2-40B4-BE49-F238E27FC236}">
                  <a16:creationId xmlns:a16="http://schemas.microsoft.com/office/drawing/2014/main" id="{3015B807-1073-D50A-56CD-41610B614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17" name="Freeform 74">
              <a:extLst>
                <a:ext uri="{FF2B5EF4-FFF2-40B4-BE49-F238E27FC236}">
                  <a16:creationId xmlns:a16="http://schemas.microsoft.com/office/drawing/2014/main" id="{0C2E6727-DE24-6C78-97F2-6BB0E5E33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2CD417D-86DC-CCF2-ED59-0DB34884D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A5C82FA-B48B-5B09-4D2A-42EE58587FE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6E2538F-DBF4-80E4-51B3-82D113FC589A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E938E3B-03E8-A251-ADA7-3BDE7FEEF792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4E2125E-4605-B5AD-7D30-9237A4CBB2C0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F2B014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F2B014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F2B014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F2B014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F2B014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F2B014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F2B014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F2B014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F2B014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F2B014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2BC73F24-1429-021A-3A4E-786A76CDB386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29" name="Ovaal 2">
                    <a:extLst>
                      <a:ext uri="{FF2B5EF4-FFF2-40B4-BE49-F238E27FC236}">
                        <a16:creationId xmlns:a16="http://schemas.microsoft.com/office/drawing/2014/main" id="{2C3B0B2F-911A-7BEF-D7D9-3FE3D1CFDE31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30" name="Picture 29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2DEEC14A-80FA-46D4-F7C7-B034ED7E1F5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4" name="Graphic 23">
                <a:extLst>
                  <a:ext uri="{FF2B5EF4-FFF2-40B4-BE49-F238E27FC236}">
                    <a16:creationId xmlns:a16="http://schemas.microsoft.com/office/drawing/2014/main" id="{E8102B2F-9315-E516-6F20-B70522A270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D92B39B-D729-CA28-99B1-9CC1E1545C74}"/>
              </a:ext>
            </a:extLst>
          </p:cNvPr>
          <p:cNvGrpSpPr/>
          <p:nvPr/>
        </p:nvGrpSpPr>
        <p:grpSpPr>
          <a:xfrm>
            <a:off x="2404003" y="375565"/>
            <a:ext cx="2049983" cy="2199607"/>
            <a:chOff x="2404003" y="375565"/>
            <a:chExt cx="2049983" cy="2199607"/>
          </a:xfrm>
        </p:grpSpPr>
        <p:sp>
          <p:nvSpPr>
            <p:cNvPr id="5" name="Ovaal 41">
              <a:extLst>
                <a:ext uri="{FF2B5EF4-FFF2-40B4-BE49-F238E27FC236}">
                  <a16:creationId xmlns:a16="http://schemas.microsoft.com/office/drawing/2014/main" id="{4C4DAD1C-F7AB-326F-CE43-A4C48D30DA2E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F2B0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F2B014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solidFill>
                  <a:srgbClr val="F2B014"/>
                </a:solidFill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6" name="TextBox 7">
              <a:extLst>
                <a:ext uri="{FF2B5EF4-FFF2-40B4-BE49-F238E27FC236}">
                  <a16:creationId xmlns:a16="http://schemas.microsoft.com/office/drawing/2014/main" id="{B32E0CD7-209D-C264-0E28-450BFB1E48C2}"/>
                </a:ext>
              </a:extLst>
            </p:cNvPr>
            <p:cNvSpPr txBox="1"/>
            <p:nvPr/>
          </p:nvSpPr>
          <p:spPr>
            <a:xfrm>
              <a:off x="2404003" y="928617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rtl="0" fontAlgn="base"/>
              <a: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TAKE ACTION </a:t>
              </a:r>
              <a:b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TO REDUCE </a:t>
              </a:r>
              <a:b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4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HIGH RADON LEVELS</a:t>
              </a:r>
              <a:endParaRPr lang="en-GB" sz="14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1C0197F5-8D7A-140C-A799-5A418FDF8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0579" y="456979"/>
              <a:ext cx="548640" cy="54864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DAF6CCF-2A7E-0A5C-3348-F92C8A709F9E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9" name="Ovaal 2">
              <a:extLst>
                <a:ext uri="{FF2B5EF4-FFF2-40B4-BE49-F238E27FC236}">
                  <a16:creationId xmlns:a16="http://schemas.microsoft.com/office/drawing/2014/main" id="{903AB03E-A951-F15D-876A-0042899E18CE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20" name="Picture 19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E1B0DA3F-E14F-F83E-9444-E9AAFE728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295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236</Words>
  <Application>Microsoft Office PowerPoint</Application>
  <PresentationFormat>A4 Paper (210x297 mm)</PresentationFormat>
  <Paragraphs>30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Popelková</dc:creator>
  <cp:lastModifiedBy>Michaela Popelková</cp:lastModifiedBy>
  <cp:revision>12</cp:revision>
  <cp:lastPrinted>2021-11-01T10:57:37Z</cp:lastPrinted>
  <dcterms:created xsi:type="dcterms:W3CDTF">2021-10-31T06:37:30Z</dcterms:created>
  <dcterms:modified xsi:type="dcterms:W3CDTF">2023-05-26T06:03:27Z</dcterms:modified>
</cp:coreProperties>
</file>