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7" r:id="rId2"/>
    <p:sldId id="261" r:id="rId3"/>
    <p:sldId id="262" r:id="rId4"/>
    <p:sldId id="295" r:id="rId5"/>
    <p:sldId id="296" r:id="rId6"/>
    <p:sldId id="297" r:id="rId7"/>
    <p:sldId id="299" r:id="rId8"/>
    <p:sldId id="298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22"/>
    <a:srgbClr val="877C63"/>
    <a:srgbClr val="DEDEDE"/>
    <a:srgbClr val="D9A7A7"/>
    <a:srgbClr val="CC3300"/>
    <a:srgbClr val="F2F2F2"/>
    <a:srgbClr val="F3F3F3"/>
    <a:srgbClr val="E0E0E0"/>
    <a:srgbClr val="F6F6F5"/>
    <a:srgbClr val="F7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1289E4-84C3-4777-AA20-210D1C116C43}" v="8" dt="2023-04-11T16:47:56.6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12/04/2023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72">
            <a:extLst>
              <a:ext uri="{FF2B5EF4-FFF2-40B4-BE49-F238E27FC236}">
                <a16:creationId xmlns:a16="http://schemas.microsoft.com/office/drawing/2014/main" id="{BF8E8331-1907-4253-9301-20ED1144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20" name="Freeform 74">
            <a:extLst>
              <a:ext uri="{FF2B5EF4-FFF2-40B4-BE49-F238E27FC236}">
                <a16:creationId xmlns:a16="http://schemas.microsoft.com/office/drawing/2014/main" id="{37D52375-E0D3-47D4-B1A5-F8E64AD30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5FEF6DD-585F-1199-0FC2-AD256E4C8A71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37" name="Ovaal 2">
              <a:extLst>
                <a:ext uri="{FF2B5EF4-FFF2-40B4-BE49-F238E27FC236}">
                  <a16:creationId xmlns:a16="http://schemas.microsoft.com/office/drawing/2014/main" id="{8A2DE224-974B-3F12-8DDB-319001774B99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38" name="Picture 3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B506322B-FFFB-E0D9-77DF-A394480AC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3E38A4E-4419-A506-008E-3E252AB12E56}"/>
              </a:ext>
            </a:extLst>
          </p:cNvPr>
          <p:cNvGrpSpPr/>
          <p:nvPr/>
        </p:nvGrpSpPr>
        <p:grpSpPr>
          <a:xfrm>
            <a:off x="132258" y="4555419"/>
            <a:ext cx="6586415" cy="1708298"/>
            <a:chOff x="132258" y="4555419"/>
            <a:chExt cx="6586415" cy="1708298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0DF9685-ED49-FC94-420B-5FAD5741CB34}"/>
                </a:ext>
              </a:extLst>
            </p:cNvPr>
            <p:cNvSpPr txBox="1"/>
            <p:nvPr/>
          </p:nvSpPr>
          <p:spPr>
            <a:xfrm>
              <a:off x="132258" y="4639869"/>
              <a:ext cx="658641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sz="3200" b="1" i="0" dirty="0">
                  <a:solidFill>
                    <a:srgbClr val="FF99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Messages for healthcare professionals</a:t>
              </a:r>
              <a:endParaRPr lang="en-GB" sz="3200" b="1" dirty="0">
                <a:solidFill>
                  <a:srgbClr val="FF992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94B86EF-B186-4B6B-88ED-83589B6946DC}"/>
              </a:ext>
            </a:extLst>
          </p:cNvPr>
          <p:cNvSpPr/>
          <p:nvPr/>
        </p:nvSpPr>
        <p:spPr>
          <a:xfrm>
            <a:off x="453258" y="4662803"/>
            <a:ext cx="5981219" cy="1489904"/>
          </a:xfrm>
          <a:prstGeom prst="roundRect">
            <a:avLst/>
          </a:prstGeom>
          <a:noFill/>
          <a:ln>
            <a:solidFill>
              <a:srgbClr val="DBD1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DE73569-89E4-253B-3DB0-71163F4074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84" t="19305" r="14595" b="11463"/>
          <a:stretch/>
        </p:blipFill>
        <p:spPr>
          <a:xfrm>
            <a:off x="4622081" y="370203"/>
            <a:ext cx="1827452" cy="1828800"/>
          </a:xfrm>
          <a:prstGeom prst="ellipse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7CBFBCBD-A903-29EF-3B5D-AFE89E528F0D}"/>
              </a:ext>
            </a:extLst>
          </p:cNvPr>
          <p:cNvGrpSpPr/>
          <p:nvPr/>
        </p:nvGrpSpPr>
        <p:grpSpPr>
          <a:xfrm>
            <a:off x="-4101" y="9133194"/>
            <a:ext cx="6879926" cy="909764"/>
            <a:chOff x="-4101" y="9133194"/>
            <a:chExt cx="6879926" cy="90976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6C29CDB-3A45-01B4-5856-77E959323A4F}"/>
                </a:ext>
              </a:extLst>
            </p:cNvPr>
            <p:cNvGrpSpPr/>
            <p:nvPr/>
          </p:nvGrpSpPr>
          <p:grpSpPr>
            <a:xfrm>
              <a:off x="-4101" y="9133194"/>
              <a:ext cx="6879926" cy="909764"/>
              <a:chOff x="0" y="9109018"/>
              <a:chExt cx="6879926" cy="90976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F621FAA-9A6C-3938-FBAD-4E1BCD0E9447}"/>
                  </a:ext>
                </a:extLst>
              </p:cNvPr>
              <p:cNvSpPr/>
              <p:nvPr/>
            </p:nvSpPr>
            <p:spPr>
              <a:xfrm>
                <a:off x="0" y="9109018"/>
                <a:ext cx="6858000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F311738-9071-6EB9-349E-794CF9461288}"/>
                  </a:ext>
                </a:extLst>
              </p:cNvPr>
              <p:cNvSpPr txBox="1"/>
              <p:nvPr/>
            </p:nvSpPr>
            <p:spPr>
              <a:xfrm>
                <a:off x="21927" y="9172396"/>
                <a:ext cx="6857999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FF992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The </a:t>
                </a:r>
                <a:r>
                  <a:rPr lang="en-GB" sz="1200" b="1" dirty="0" err="1">
                    <a:solidFill>
                      <a:srgbClr val="FF992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 campaign was initiated by EONS and is run in association </a:t>
                </a:r>
                <a:br>
                  <a:rPr lang="en-GB" sz="1200" b="1" dirty="0">
                    <a:solidFill>
                      <a:srgbClr val="FF9922"/>
                    </a:solidFill>
                    <a:effectLst/>
                  </a:rPr>
                </a:br>
                <a:r>
                  <a:rPr lang="en-GB" sz="1200" b="1" dirty="0">
                    <a:solidFill>
                      <a:srgbClr val="FF9922"/>
                    </a:solidFill>
                    <a:effectLst/>
                  </a:rPr>
                  <a:t>with key campaign partner, ESMO. 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More info</a:t>
                </a:r>
                <a: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FF992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FF992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16012B14-5EAD-F378-E3F7-6D26DDDCD9BB}"/>
                  </a:ext>
                </a:extLst>
              </p:cNvPr>
              <p:cNvGrpSpPr/>
              <p:nvPr/>
            </p:nvGrpSpPr>
            <p:grpSpPr>
              <a:xfrm>
                <a:off x="224716" y="9297854"/>
                <a:ext cx="475488" cy="475488"/>
                <a:chOff x="-302004" y="1916250"/>
                <a:chExt cx="2823923" cy="2823924"/>
              </a:xfrm>
            </p:grpSpPr>
            <p:sp>
              <p:nvSpPr>
                <p:cNvPr id="54" name="Ovaal 2">
                  <a:extLst>
                    <a:ext uri="{FF2B5EF4-FFF2-40B4-BE49-F238E27FC236}">
                      <a16:creationId xmlns:a16="http://schemas.microsoft.com/office/drawing/2014/main" id="{0F7AB5A5-0031-C630-9923-04FF05C61D3D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55" name="Picture 54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F5DDF3F-D747-FD61-D33D-ED2C231E46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</p:grp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9AEB75ED-853A-492B-B9A4-282C4106C2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" r="36621" b="-13923"/>
            <a:stretch/>
          </p:blipFill>
          <p:spPr>
            <a:xfrm>
              <a:off x="6061796" y="9394066"/>
              <a:ext cx="703986" cy="33141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2ECADB6-0590-F662-1F61-E925867D846B}"/>
              </a:ext>
            </a:extLst>
          </p:cNvPr>
          <p:cNvGrpSpPr/>
          <p:nvPr/>
        </p:nvGrpSpPr>
        <p:grpSpPr>
          <a:xfrm>
            <a:off x="2410870" y="375565"/>
            <a:ext cx="2049983" cy="2257391"/>
            <a:chOff x="2410870" y="375565"/>
            <a:chExt cx="2049983" cy="2257391"/>
          </a:xfrm>
        </p:grpSpPr>
        <p:sp>
          <p:nvSpPr>
            <p:cNvPr id="8" name="Ovaal 41">
              <a:extLst>
                <a:ext uri="{FF2B5EF4-FFF2-40B4-BE49-F238E27FC236}">
                  <a16:creationId xmlns:a16="http://schemas.microsoft.com/office/drawing/2014/main" id="{EADB9184-0371-E0C1-87CC-86E3BDE3B9D3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FF99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 dirty="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66B2F667-7938-CA34-9AC7-756C56198F30}"/>
                </a:ext>
              </a:extLst>
            </p:cNvPr>
            <p:cNvSpPr txBox="1"/>
            <p:nvPr/>
          </p:nvSpPr>
          <p:spPr>
            <a:xfrm>
              <a:off x="2410870" y="986401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IN THE WORKPLACE PROTECT YOURSELF AGAINST </a:t>
              </a:r>
              <a:b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CANCER-CAUSING SUBSTANCES</a:t>
              </a:r>
            </a:p>
            <a:p>
              <a:pPr algn="ctr" fontAlgn="base"/>
              <a:r>
                <a:rPr lang="en-US" sz="600" b="1" dirty="0">
                  <a:solidFill>
                    <a:srgbClr val="FF992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</a:t>
              </a: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E539C4BC-E077-1E9A-C4DD-A947E75A6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1541" y="434046"/>
              <a:ext cx="548640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lthcare worker speaking with patients">
            <a:extLst>
              <a:ext uri="{FF2B5EF4-FFF2-40B4-BE49-F238E27FC236}">
                <a16:creationId xmlns:a16="http://schemas.microsoft.com/office/drawing/2014/main" id="{E8E2E33C-EE13-F91A-3EA4-142124655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8" r="13661" b="10442"/>
          <a:stretch/>
        </p:blipFill>
        <p:spPr>
          <a:xfrm>
            <a:off x="1" y="1"/>
            <a:ext cx="6853898" cy="99301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618908" y="4134921"/>
            <a:ext cx="5655833" cy="4014416"/>
          </a:xfrm>
          <a:prstGeom prst="roundRect">
            <a:avLst/>
          </a:prstGeom>
          <a:solidFill>
            <a:schemeClr val="bg1">
              <a:alpha val="7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" y="4307429"/>
            <a:ext cx="5783812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solidFill>
                  <a:srgbClr val="91B512"/>
                </a:soli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solidFill>
                <a:srgbClr val="91B51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Always provide </a:t>
            </a:r>
            <a:br>
              <a:rPr lang="en-US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health related information </a:t>
            </a:r>
            <a:br>
              <a:rPr lang="en-US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to patients &amp; their significant others and encourage them </a:t>
            </a:r>
            <a:br>
              <a:rPr lang="en-US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to take an active part </a:t>
            </a:r>
            <a:br>
              <a:rPr lang="en-US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2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in their care</a:t>
            </a:r>
            <a:endParaRPr lang="en-GB" sz="6000" b="1" dirty="0">
              <a:solidFill>
                <a:srgbClr val="FF992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E88222-67E1-471D-00AF-0552335FE507}"/>
              </a:ext>
            </a:extLst>
          </p:cNvPr>
          <p:cNvGrpSpPr/>
          <p:nvPr/>
        </p:nvGrpSpPr>
        <p:grpSpPr>
          <a:xfrm>
            <a:off x="-4101" y="153871"/>
            <a:ext cx="6879926" cy="9889087"/>
            <a:chOff x="-4101" y="153871"/>
            <a:chExt cx="6879926" cy="988908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BD0E552-0BE2-7A60-397E-A85DD7A10760}"/>
                </a:ext>
              </a:extLst>
            </p:cNvPr>
            <p:cNvGrpSpPr/>
            <p:nvPr/>
          </p:nvGrpSpPr>
          <p:grpSpPr>
            <a:xfrm>
              <a:off x="-4101" y="153871"/>
              <a:ext cx="6879926" cy="9889087"/>
              <a:chOff x="-4101" y="153871"/>
              <a:chExt cx="6879926" cy="9889087"/>
            </a:xfrm>
          </p:grpSpPr>
          <p:sp>
            <p:nvSpPr>
              <p:cNvPr id="40" name="Freeform 72">
                <a:extLst>
                  <a:ext uri="{FF2B5EF4-FFF2-40B4-BE49-F238E27FC236}">
                    <a16:creationId xmlns:a16="http://schemas.microsoft.com/office/drawing/2014/main" id="{D57D5010-3B0C-1690-D314-9996552EA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1"/>
                <a:ext cx="4213623" cy="2285365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sp>
            <p:nvSpPr>
              <p:cNvPr id="41" name="Freeform 74">
                <a:extLst>
                  <a:ext uri="{FF2B5EF4-FFF2-40B4-BE49-F238E27FC236}">
                    <a16:creationId xmlns:a16="http://schemas.microsoft.com/office/drawing/2014/main" id="{EB7005F8-7C75-3B5C-4E1D-264B97CAFB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5F6E00AD-066F-AB6C-B3BC-6A5A243A3BD9}"/>
                  </a:ext>
                </a:extLst>
              </p:cNvPr>
              <p:cNvGrpSpPr/>
              <p:nvPr/>
            </p:nvGrpSpPr>
            <p:grpSpPr>
              <a:xfrm>
                <a:off x="417821" y="388491"/>
                <a:ext cx="1792224" cy="1792224"/>
                <a:chOff x="438977" y="415290"/>
                <a:chExt cx="1792224" cy="1792224"/>
              </a:xfrm>
            </p:grpSpPr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32E63F74-1382-FC41-52C4-B41049C06439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27447251-DD76-B58C-1466-08E4606848E6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4686E5AE-BEB6-30F5-6739-B02098C992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284" t="19305" r="14595" b="11463"/>
              <a:stretch/>
            </p:blipFill>
            <p:spPr>
              <a:xfrm>
                <a:off x="4622081" y="370203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72A3504F-6637-A59D-CF74-288B2EAC745A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-4101" y="9133194"/>
                <a:chExt cx="6879926" cy="909764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6A98F231-1CE9-7A34-AAEA-320B34EA27FF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BFBDF453-EBF5-9EFD-E9B1-5949F2199865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FDA6CEB7-A637-2B0E-3654-E04323B81AFB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FF992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FF992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 campaign was initiated by EONS and is run in association </a:t>
                    </a:r>
                    <a:b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2585C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CC38B89D-E7DC-99E5-D538-94779B1DE755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58" name="Ovaal 2">
                      <a:extLst>
                        <a:ext uri="{FF2B5EF4-FFF2-40B4-BE49-F238E27FC236}">
                          <a16:creationId xmlns:a16="http://schemas.microsoft.com/office/drawing/2014/main" id="{32DAAFDE-C030-2F37-6107-DB1E82EFB0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59" name="Picture 58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379C9A3B-DD86-42DB-85A3-368C268DE32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46" name="Graphic 45">
                  <a:extLst>
                    <a:ext uri="{FF2B5EF4-FFF2-40B4-BE49-F238E27FC236}">
                      <a16:creationId xmlns:a16="http://schemas.microsoft.com/office/drawing/2014/main" id="{6BB8699A-899B-1E06-6706-98E042F2DF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F34E2E5-10FB-EB67-131E-0CEDD5586E50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33" name="Ovaal 41">
                <a:extLst>
                  <a:ext uri="{FF2B5EF4-FFF2-40B4-BE49-F238E27FC236}">
                    <a16:creationId xmlns:a16="http://schemas.microsoft.com/office/drawing/2014/main" id="{AE504909-022C-821E-4D75-11948D7F684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7">
                <a:extLst>
                  <a:ext uri="{FF2B5EF4-FFF2-40B4-BE49-F238E27FC236}">
                    <a16:creationId xmlns:a16="http://schemas.microsoft.com/office/drawing/2014/main" id="{BE358989-39A4-1A56-A54C-7596AAAEA07E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 THE WORKPLACE PROTECT YOURSELF AGAINST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CANCER-CAUSING SUBSTANCES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5" name="Picture 34" descr="Icon&#10;&#10;Description automatically generated">
                <a:extLst>
                  <a:ext uri="{FF2B5EF4-FFF2-40B4-BE49-F238E27FC236}">
                    <a16:creationId xmlns:a16="http://schemas.microsoft.com/office/drawing/2014/main" id="{A64E677E-9487-1C29-47DE-1C1D5209CF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869F883-4E1B-E2C9-7DC0-FBC0CAF40CF0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5" name="Ovaal 2">
              <a:extLst>
                <a:ext uri="{FF2B5EF4-FFF2-40B4-BE49-F238E27FC236}">
                  <a16:creationId xmlns:a16="http://schemas.microsoft.com/office/drawing/2014/main" id="{AA199ADF-BB17-CF13-2DB7-51D389289B16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6" name="Picture 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3612676-F479-A659-AF99-0C3AF80EB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4ECAB26-1059-5909-D3B8-A91DE171C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73" r="26977"/>
          <a:stretch/>
        </p:blipFill>
        <p:spPr>
          <a:xfrm>
            <a:off x="-4101" y="0"/>
            <a:ext cx="6862101" cy="99301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486697" y="3941073"/>
            <a:ext cx="5847736" cy="3676469"/>
          </a:xfrm>
          <a:prstGeom prst="roundRect">
            <a:avLst/>
          </a:prstGeom>
          <a:solidFill>
            <a:schemeClr val="bg1">
              <a:alpha val="76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46" y="4080896"/>
            <a:ext cx="6402706" cy="123787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solidFill>
                  <a:srgbClr val="877C63"/>
                </a:soli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solidFill>
                <a:srgbClr val="877C63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Avoid direct contact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with hazardous drugs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when planning pregnancy, during pregnancy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or breast feeding</a:t>
            </a:r>
            <a:endParaRPr lang="en-GB" sz="4800" b="1" dirty="0">
              <a:solidFill>
                <a:srgbClr val="FF992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002155-9044-10DA-5C1A-C6004A18C416}"/>
              </a:ext>
            </a:extLst>
          </p:cNvPr>
          <p:cNvGrpSpPr/>
          <p:nvPr/>
        </p:nvGrpSpPr>
        <p:grpSpPr>
          <a:xfrm>
            <a:off x="-4101" y="153871"/>
            <a:ext cx="6879926" cy="9889087"/>
            <a:chOff x="-4101" y="153871"/>
            <a:chExt cx="6879926" cy="988908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0AFAB16-9A17-350D-11D0-8ADBFC567EFB}"/>
                </a:ext>
              </a:extLst>
            </p:cNvPr>
            <p:cNvGrpSpPr/>
            <p:nvPr/>
          </p:nvGrpSpPr>
          <p:grpSpPr>
            <a:xfrm>
              <a:off x="-4101" y="153871"/>
              <a:ext cx="6879926" cy="9889087"/>
              <a:chOff x="-4101" y="153871"/>
              <a:chExt cx="6879926" cy="9889087"/>
            </a:xfrm>
          </p:grpSpPr>
          <p:sp>
            <p:nvSpPr>
              <p:cNvPr id="18" name="Freeform 72">
                <a:extLst>
                  <a:ext uri="{FF2B5EF4-FFF2-40B4-BE49-F238E27FC236}">
                    <a16:creationId xmlns:a16="http://schemas.microsoft.com/office/drawing/2014/main" id="{0127B1A5-7018-8D4F-5F23-46F8DB410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1"/>
                <a:ext cx="4213623" cy="2285365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sp>
            <p:nvSpPr>
              <p:cNvPr id="21" name="Freeform 74">
                <a:extLst>
                  <a:ext uri="{FF2B5EF4-FFF2-40B4-BE49-F238E27FC236}">
                    <a16:creationId xmlns:a16="http://schemas.microsoft.com/office/drawing/2014/main" id="{EBEF4186-B951-3364-C23A-D034F4A02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DBE41756-8E02-7ADC-8DE4-FBA4A5C4FB11}"/>
                  </a:ext>
                </a:extLst>
              </p:cNvPr>
              <p:cNvGrpSpPr/>
              <p:nvPr/>
            </p:nvGrpSpPr>
            <p:grpSpPr>
              <a:xfrm>
                <a:off x="417821" y="388491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4B128535-4C21-0D08-4A92-F9071A36C581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AF67F2F-6B9D-C9B3-601D-753EDBF216EC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4787B6B0-5170-3F74-6340-B4115F21AF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284" t="19305" r="14595" b="11463"/>
              <a:stretch/>
            </p:blipFill>
            <p:spPr>
              <a:xfrm>
                <a:off x="4622081" y="370203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2712B61-2E9B-4163-405C-361EE74EC85D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-4101" y="9133194"/>
                <a:chExt cx="6879926" cy="909764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C7FFC572-7F2A-8693-21CE-AEDEC16513BD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C34A7670-5A78-43A1-54E0-773D22AB3834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B19C6483-A30D-9CC5-698B-CA1FEFEF41B8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FF992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FF992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 campaign was initiated by EONS and is run in association </a:t>
                    </a:r>
                    <a:b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2585C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8D2218C5-ABE0-5313-9E14-F4F1E100B419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31" name="Ovaal 2">
                      <a:extLst>
                        <a:ext uri="{FF2B5EF4-FFF2-40B4-BE49-F238E27FC236}">
                          <a16:creationId xmlns:a16="http://schemas.microsoft.com/office/drawing/2014/main" id="{B28F8281-BC37-4C25-D8D3-3143A3FDD8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32" name="Picture 31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8470652C-E513-2806-E366-2E929DD6020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27" name="Graphic 26">
                  <a:extLst>
                    <a:ext uri="{FF2B5EF4-FFF2-40B4-BE49-F238E27FC236}">
                      <a16:creationId xmlns:a16="http://schemas.microsoft.com/office/drawing/2014/main" id="{A6DAB87D-D235-E8DD-4F01-35565344AC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DB4CC94-1B38-B1DD-1592-703A1EA19418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15" name="Ovaal 41">
                <a:extLst>
                  <a:ext uri="{FF2B5EF4-FFF2-40B4-BE49-F238E27FC236}">
                    <a16:creationId xmlns:a16="http://schemas.microsoft.com/office/drawing/2014/main" id="{24DD8A13-EF09-B42F-D1D2-833203298EF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C4C2ED45-E132-1893-148B-47A0D6DFC608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 THE WORKPLACE PROTECT YOURSELF AGAINST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CANCER-CAUSING SUBSTANCES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BB9D4CD5-34AA-0F52-84D5-AEA411A0D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48EC6B-7500-81CA-D5A9-6D1DF394BC22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4" name="Ovaal 2">
              <a:extLst>
                <a:ext uri="{FF2B5EF4-FFF2-40B4-BE49-F238E27FC236}">
                  <a16:creationId xmlns:a16="http://schemas.microsoft.com/office/drawing/2014/main" id="{1C5E68DC-4385-1E50-E0C0-D31896B476E4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5" name="Picture 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207C0D-2E39-E61B-29E3-7DF351E6A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Person wearing surgical gloves">
            <a:extLst>
              <a:ext uri="{FF2B5EF4-FFF2-40B4-BE49-F238E27FC236}">
                <a16:creationId xmlns:a16="http://schemas.microsoft.com/office/drawing/2014/main" id="{116A581C-A525-AB30-1A40-AF424031B0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1" r="16218"/>
          <a:stretch/>
        </p:blipFill>
        <p:spPr>
          <a:xfrm>
            <a:off x="-4101" y="6819"/>
            <a:ext cx="6862102" cy="992335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982668" y="4799230"/>
            <a:ext cx="4884460" cy="3946602"/>
          </a:xfrm>
          <a:prstGeom prst="roundRect">
            <a:avLst/>
          </a:prstGeom>
          <a:solidFill>
            <a:schemeClr val="bg1">
              <a:alpha val="63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87" y="4740166"/>
            <a:ext cx="6644947" cy="123787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When handling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hazardous cancer drugs,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always follow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safety precautions;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use personal protective equipment. </a:t>
            </a:r>
            <a:endParaRPr lang="en-GB" sz="4800" b="1" dirty="0">
              <a:solidFill>
                <a:srgbClr val="FF992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3DFBC0-FADE-03C9-14AD-1D309C9ADF0E}"/>
              </a:ext>
            </a:extLst>
          </p:cNvPr>
          <p:cNvGrpSpPr/>
          <p:nvPr/>
        </p:nvGrpSpPr>
        <p:grpSpPr>
          <a:xfrm>
            <a:off x="-4101" y="153871"/>
            <a:ext cx="6879926" cy="9889087"/>
            <a:chOff x="-4101" y="153871"/>
            <a:chExt cx="6879926" cy="988908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365048-D103-4D77-196F-01BAC6E1E837}"/>
                </a:ext>
              </a:extLst>
            </p:cNvPr>
            <p:cNvGrpSpPr/>
            <p:nvPr/>
          </p:nvGrpSpPr>
          <p:grpSpPr>
            <a:xfrm>
              <a:off x="-4101" y="153871"/>
              <a:ext cx="6879926" cy="9889087"/>
              <a:chOff x="-4101" y="153871"/>
              <a:chExt cx="6879926" cy="9889087"/>
            </a:xfrm>
          </p:grpSpPr>
          <p:sp>
            <p:nvSpPr>
              <p:cNvPr id="21" name="Freeform 72">
                <a:extLst>
                  <a:ext uri="{FF2B5EF4-FFF2-40B4-BE49-F238E27FC236}">
                    <a16:creationId xmlns:a16="http://schemas.microsoft.com/office/drawing/2014/main" id="{EE0567F6-E8D1-88D7-7E45-D4911134D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1"/>
                <a:ext cx="4213623" cy="2285365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sp>
            <p:nvSpPr>
              <p:cNvPr id="22" name="Freeform 74">
                <a:extLst>
                  <a:ext uri="{FF2B5EF4-FFF2-40B4-BE49-F238E27FC236}">
                    <a16:creationId xmlns:a16="http://schemas.microsoft.com/office/drawing/2014/main" id="{6EACCBA1-52CD-BE3E-DF47-275B2C863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40A4EC6-5885-0BD5-80B4-2B459BC5E90B}"/>
                  </a:ext>
                </a:extLst>
              </p:cNvPr>
              <p:cNvGrpSpPr/>
              <p:nvPr/>
            </p:nvGrpSpPr>
            <p:grpSpPr>
              <a:xfrm>
                <a:off x="417821" y="388491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59D8CD45-7AFF-5A98-E5A0-4D5B081F9991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6C7509A-674A-085C-667B-4B607C7C11FE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C57E9E2-EC0D-C57C-D38C-83B589A270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284" t="19305" r="14595" b="11463"/>
              <a:stretch/>
            </p:blipFill>
            <p:spPr>
              <a:xfrm>
                <a:off x="4622081" y="370203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4B7CFBC-5D39-AE9A-C2C0-496C4E6F2ABF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-4101" y="9133194"/>
                <a:chExt cx="6879926" cy="909764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01AA3F05-3D47-7AB4-ABBB-C4E0BBE1F9B0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C33E7AA2-D584-39B9-E448-3F5EC98B17BF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EAF24146-9688-F8B8-F367-509C9A282DAA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FF992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FF992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 campaign was initiated by EONS and is run in association </a:t>
                    </a:r>
                    <a:b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2585C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5121FC70-74E7-07E1-C294-5BA1EBF4C867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32" name="Ovaal 2">
                      <a:extLst>
                        <a:ext uri="{FF2B5EF4-FFF2-40B4-BE49-F238E27FC236}">
                          <a16:creationId xmlns:a16="http://schemas.microsoft.com/office/drawing/2014/main" id="{796A0824-0429-6C80-934E-2A2355C91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33" name="Picture 32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F7A7CA1F-DAC9-88CE-A01B-6A16F27AB28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28" name="Graphic 27">
                  <a:extLst>
                    <a:ext uri="{FF2B5EF4-FFF2-40B4-BE49-F238E27FC236}">
                      <a16:creationId xmlns:a16="http://schemas.microsoft.com/office/drawing/2014/main" id="{E8EC7236-6ACB-8283-9A96-9519E3145C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50B65E6-A4FC-9F03-D1A6-4512A1873366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146DB253-49E7-C1FB-6247-19AB9D95809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DDB49B46-EE83-F63A-FD69-7392EF6FCB32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 THE WORKPLACE PROTECT YOURSELF AGAINST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CANCER-CAUSING SUBSTANCES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BC40193E-4080-7F70-240D-8CB659395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B12364F-59FB-5B66-2478-A77AC40AB324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4" name="Ovaal 2">
              <a:extLst>
                <a:ext uri="{FF2B5EF4-FFF2-40B4-BE49-F238E27FC236}">
                  <a16:creationId xmlns:a16="http://schemas.microsoft.com/office/drawing/2014/main" id="{FA4DD85F-E0D2-88B2-189F-43C38FB48282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5" name="Picture 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CAE4CA98-D210-BB63-8FD9-1250459DD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rgeon using digital tablet in operating room">
            <a:extLst>
              <a:ext uri="{FF2B5EF4-FFF2-40B4-BE49-F238E27FC236}">
                <a16:creationId xmlns:a16="http://schemas.microsoft.com/office/drawing/2014/main" id="{C6E529FE-B0F7-BE8A-2ACC-6F2CE3F5E9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1" r="26722"/>
          <a:stretch/>
        </p:blipFill>
        <p:spPr>
          <a:xfrm>
            <a:off x="-4101" y="631"/>
            <a:ext cx="6862101" cy="992954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982668" y="4799230"/>
            <a:ext cx="4884460" cy="3946602"/>
          </a:xfrm>
          <a:prstGeom prst="roundRect">
            <a:avLst/>
          </a:prstGeom>
          <a:solidFill>
            <a:schemeClr val="bg1">
              <a:alpha val="7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87" y="5470211"/>
            <a:ext cx="6644947" cy="123787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Occupational safety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=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patient safety</a:t>
            </a:r>
            <a:endParaRPr lang="en-GB" sz="4800" b="1" dirty="0">
              <a:solidFill>
                <a:srgbClr val="FF992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3DFBC0-FADE-03C9-14AD-1D309C9ADF0E}"/>
              </a:ext>
            </a:extLst>
          </p:cNvPr>
          <p:cNvGrpSpPr/>
          <p:nvPr/>
        </p:nvGrpSpPr>
        <p:grpSpPr>
          <a:xfrm>
            <a:off x="-4101" y="153871"/>
            <a:ext cx="6879926" cy="9889087"/>
            <a:chOff x="-4101" y="153871"/>
            <a:chExt cx="6879926" cy="988908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365048-D103-4D77-196F-01BAC6E1E837}"/>
                </a:ext>
              </a:extLst>
            </p:cNvPr>
            <p:cNvGrpSpPr/>
            <p:nvPr/>
          </p:nvGrpSpPr>
          <p:grpSpPr>
            <a:xfrm>
              <a:off x="-4101" y="153871"/>
              <a:ext cx="6879926" cy="9889087"/>
              <a:chOff x="-4101" y="153871"/>
              <a:chExt cx="6879926" cy="9889087"/>
            </a:xfrm>
          </p:grpSpPr>
          <p:sp>
            <p:nvSpPr>
              <p:cNvPr id="21" name="Freeform 72">
                <a:extLst>
                  <a:ext uri="{FF2B5EF4-FFF2-40B4-BE49-F238E27FC236}">
                    <a16:creationId xmlns:a16="http://schemas.microsoft.com/office/drawing/2014/main" id="{EE0567F6-E8D1-88D7-7E45-D4911134D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1"/>
                <a:ext cx="4213623" cy="2285365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sp>
            <p:nvSpPr>
              <p:cNvPr id="22" name="Freeform 74">
                <a:extLst>
                  <a:ext uri="{FF2B5EF4-FFF2-40B4-BE49-F238E27FC236}">
                    <a16:creationId xmlns:a16="http://schemas.microsoft.com/office/drawing/2014/main" id="{6EACCBA1-52CD-BE3E-DF47-275B2C863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40A4EC6-5885-0BD5-80B4-2B459BC5E90B}"/>
                  </a:ext>
                </a:extLst>
              </p:cNvPr>
              <p:cNvGrpSpPr/>
              <p:nvPr/>
            </p:nvGrpSpPr>
            <p:grpSpPr>
              <a:xfrm>
                <a:off x="417821" y="388491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59D8CD45-7AFF-5A98-E5A0-4D5B081F9991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6C7509A-674A-085C-667B-4B607C7C11FE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C57E9E2-EC0D-C57C-D38C-83B589A270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284" t="19305" r="14595" b="11463"/>
              <a:stretch/>
            </p:blipFill>
            <p:spPr>
              <a:xfrm>
                <a:off x="4622081" y="370203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4B7CFBC-5D39-AE9A-C2C0-496C4E6F2ABF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-4101" y="9133194"/>
                <a:chExt cx="6879926" cy="909764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01AA3F05-3D47-7AB4-ABBB-C4E0BBE1F9B0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C33E7AA2-D584-39B9-E448-3F5EC98B17BF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EAF24146-9688-F8B8-F367-509C9A282DAA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FF992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FF992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 campaign was initiated by EONS and is run in association </a:t>
                    </a:r>
                    <a:b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2585C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5121FC70-74E7-07E1-C294-5BA1EBF4C867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32" name="Ovaal 2">
                      <a:extLst>
                        <a:ext uri="{FF2B5EF4-FFF2-40B4-BE49-F238E27FC236}">
                          <a16:creationId xmlns:a16="http://schemas.microsoft.com/office/drawing/2014/main" id="{796A0824-0429-6C80-934E-2A2355C91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33" name="Picture 32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F7A7CA1F-DAC9-88CE-A01B-6A16F27AB28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28" name="Graphic 27">
                  <a:extLst>
                    <a:ext uri="{FF2B5EF4-FFF2-40B4-BE49-F238E27FC236}">
                      <a16:creationId xmlns:a16="http://schemas.microsoft.com/office/drawing/2014/main" id="{E8EC7236-6ACB-8283-9A96-9519E3145C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50B65E6-A4FC-9F03-D1A6-4512A1873366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146DB253-49E7-C1FB-6247-19AB9D95809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DDB49B46-EE83-F63A-FD69-7392EF6FCB32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 THE WORKPLACE PROTECT YOURSELF AGAINST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CANCER-CAUSING SUBSTANCES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BC40193E-4080-7F70-240D-8CB659395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2737CF8-A1E6-2604-DC32-56B38AF2749A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4" name="Ovaal 2">
              <a:extLst>
                <a:ext uri="{FF2B5EF4-FFF2-40B4-BE49-F238E27FC236}">
                  <a16:creationId xmlns:a16="http://schemas.microsoft.com/office/drawing/2014/main" id="{0AFFF75D-D734-B3C3-AE02-67AC911DC3E1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5" name="Picture 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F3F0F9C-6D2D-81CA-34C5-435774842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376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miling hospital staff">
            <a:extLst>
              <a:ext uri="{FF2B5EF4-FFF2-40B4-BE49-F238E27FC236}">
                <a16:creationId xmlns:a16="http://schemas.microsoft.com/office/drawing/2014/main" id="{D1815F57-2C70-AB00-8873-AA9C70B589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r="11410" b="13264"/>
          <a:stretch/>
        </p:blipFill>
        <p:spPr>
          <a:xfrm>
            <a:off x="-4101" y="0"/>
            <a:ext cx="6857999" cy="99301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982668" y="4799230"/>
            <a:ext cx="4884460" cy="3946602"/>
          </a:xfrm>
          <a:prstGeom prst="roundRect">
            <a:avLst/>
          </a:prstGeom>
          <a:solidFill>
            <a:schemeClr val="bg1">
              <a:alpha val="73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24" y="5838921"/>
            <a:ext cx="6644947" cy="123787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Foster a safety culture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in your workplace</a:t>
            </a:r>
            <a:endParaRPr lang="en-GB" sz="4800" b="1" dirty="0">
              <a:solidFill>
                <a:srgbClr val="FF992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3DFBC0-FADE-03C9-14AD-1D309C9ADF0E}"/>
              </a:ext>
            </a:extLst>
          </p:cNvPr>
          <p:cNvGrpSpPr/>
          <p:nvPr/>
        </p:nvGrpSpPr>
        <p:grpSpPr>
          <a:xfrm>
            <a:off x="-4101" y="153871"/>
            <a:ext cx="6879926" cy="9889087"/>
            <a:chOff x="-4101" y="153871"/>
            <a:chExt cx="6879926" cy="988908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365048-D103-4D77-196F-01BAC6E1E837}"/>
                </a:ext>
              </a:extLst>
            </p:cNvPr>
            <p:cNvGrpSpPr/>
            <p:nvPr/>
          </p:nvGrpSpPr>
          <p:grpSpPr>
            <a:xfrm>
              <a:off x="-4101" y="153871"/>
              <a:ext cx="6879926" cy="9889087"/>
              <a:chOff x="-4101" y="153871"/>
              <a:chExt cx="6879926" cy="9889087"/>
            </a:xfrm>
          </p:grpSpPr>
          <p:sp>
            <p:nvSpPr>
              <p:cNvPr id="21" name="Freeform 72">
                <a:extLst>
                  <a:ext uri="{FF2B5EF4-FFF2-40B4-BE49-F238E27FC236}">
                    <a16:creationId xmlns:a16="http://schemas.microsoft.com/office/drawing/2014/main" id="{EE0567F6-E8D1-88D7-7E45-D4911134D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1"/>
                <a:ext cx="4213623" cy="2285365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sp>
            <p:nvSpPr>
              <p:cNvPr id="22" name="Freeform 74">
                <a:extLst>
                  <a:ext uri="{FF2B5EF4-FFF2-40B4-BE49-F238E27FC236}">
                    <a16:creationId xmlns:a16="http://schemas.microsoft.com/office/drawing/2014/main" id="{6EACCBA1-52CD-BE3E-DF47-275B2C863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40A4EC6-5885-0BD5-80B4-2B459BC5E90B}"/>
                  </a:ext>
                </a:extLst>
              </p:cNvPr>
              <p:cNvGrpSpPr/>
              <p:nvPr/>
            </p:nvGrpSpPr>
            <p:grpSpPr>
              <a:xfrm>
                <a:off x="417821" y="388491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59D8CD45-7AFF-5A98-E5A0-4D5B081F9991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6C7509A-674A-085C-667B-4B607C7C11FE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C57E9E2-EC0D-C57C-D38C-83B589A270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284" t="19305" r="14595" b="11463"/>
              <a:stretch/>
            </p:blipFill>
            <p:spPr>
              <a:xfrm>
                <a:off x="4622081" y="370203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4B7CFBC-5D39-AE9A-C2C0-496C4E6F2ABF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-4101" y="9133194"/>
                <a:chExt cx="6879926" cy="909764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01AA3F05-3D47-7AB4-ABBB-C4E0BBE1F9B0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C33E7AA2-D584-39B9-E448-3F5EC98B17BF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EAF24146-9688-F8B8-F367-509C9A282DAA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FF992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FF992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 campaign was initiated by EONS and is run in association </a:t>
                    </a:r>
                    <a:b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2585C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5121FC70-74E7-07E1-C294-5BA1EBF4C867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32" name="Ovaal 2">
                      <a:extLst>
                        <a:ext uri="{FF2B5EF4-FFF2-40B4-BE49-F238E27FC236}">
                          <a16:creationId xmlns:a16="http://schemas.microsoft.com/office/drawing/2014/main" id="{796A0824-0429-6C80-934E-2A2355C91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33" name="Picture 32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F7A7CA1F-DAC9-88CE-A01B-6A16F27AB28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28" name="Graphic 27">
                  <a:extLst>
                    <a:ext uri="{FF2B5EF4-FFF2-40B4-BE49-F238E27FC236}">
                      <a16:creationId xmlns:a16="http://schemas.microsoft.com/office/drawing/2014/main" id="{E8EC7236-6ACB-8283-9A96-9519E3145C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50B65E6-A4FC-9F03-D1A6-4512A1873366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146DB253-49E7-C1FB-6247-19AB9D95809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DDB49B46-EE83-F63A-FD69-7392EF6FCB32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 THE WORKPLACE PROTECT YOURSELF AGAINST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CANCER-CAUSING SUBSTANCES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BC40193E-4080-7F70-240D-8CB659395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7196D10-02A8-E0EF-D9E5-05104FD55AE1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4" name="Ovaal 2">
              <a:extLst>
                <a:ext uri="{FF2B5EF4-FFF2-40B4-BE49-F238E27FC236}">
                  <a16:creationId xmlns:a16="http://schemas.microsoft.com/office/drawing/2014/main" id="{3545C3AB-38AA-8F1E-38F6-994E61720FB7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6" name="Picture 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EDF236B-486D-FDEC-18E6-968C51A50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074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E67B022B-3064-6B21-9618-B4F8E6E6A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1" t="670" r="936" b="38860"/>
          <a:stretch/>
        </p:blipFill>
        <p:spPr>
          <a:xfrm>
            <a:off x="-4101" y="0"/>
            <a:ext cx="6879926" cy="99301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982668" y="4799230"/>
            <a:ext cx="4884460" cy="3946602"/>
          </a:xfrm>
          <a:prstGeom prst="roundRect">
            <a:avLst/>
          </a:prstGeom>
          <a:solidFill>
            <a:schemeClr val="bg1">
              <a:alpha val="73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24" y="5179226"/>
            <a:ext cx="6644947" cy="123787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Always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speak up and question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if something is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or appears to be wrong</a:t>
            </a:r>
            <a:endParaRPr lang="en-GB" sz="4800" b="1" dirty="0">
              <a:solidFill>
                <a:srgbClr val="FF992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3DFBC0-FADE-03C9-14AD-1D309C9ADF0E}"/>
              </a:ext>
            </a:extLst>
          </p:cNvPr>
          <p:cNvGrpSpPr/>
          <p:nvPr/>
        </p:nvGrpSpPr>
        <p:grpSpPr>
          <a:xfrm>
            <a:off x="-4101" y="153871"/>
            <a:ext cx="6879926" cy="9889087"/>
            <a:chOff x="-4101" y="153871"/>
            <a:chExt cx="6879926" cy="988908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365048-D103-4D77-196F-01BAC6E1E837}"/>
                </a:ext>
              </a:extLst>
            </p:cNvPr>
            <p:cNvGrpSpPr/>
            <p:nvPr/>
          </p:nvGrpSpPr>
          <p:grpSpPr>
            <a:xfrm>
              <a:off x="-4101" y="153871"/>
              <a:ext cx="6879926" cy="9889087"/>
              <a:chOff x="-4101" y="153871"/>
              <a:chExt cx="6879926" cy="9889087"/>
            </a:xfrm>
          </p:grpSpPr>
          <p:sp>
            <p:nvSpPr>
              <p:cNvPr id="21" name="Freeform 72">
                <a:extLst>
                  <a:ext uri="{FF2B5EF4-FFF2-40B4-BE49-F238E27FC236}">
                    <a16:creationId xmlns:a16="http://schemas.microsoft.com/office/drawing/2014/main" id="{EE0567F6-E8D1-88D7-7E45-D4911134D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1"/>
                <a:ext cx="4213623" cy="2285365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sp>
            <p:nvSpPr>
              <p:cNvPr id="22" name="Freeform 74">
                <a:extLst>
                  <a:ext uri="{FF2B5EF4-FFF2-40B4-BE49-F238E27FC236}">
                    <a16:creationId xmlns:a16="http://schemas.microsoft.com/office/drawing/2014/main" id="{6EACCBA1-52CD-BE3E-DF47-275B2C863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40A4EC6-5885-0BD5-80B4-2B459BC5E90B}"/>
                  </a:ext>
                </a:extLst>
              </p:cNvPr>
              <p:cNvGrpSpPr/>
              <p:nvPr/>
            </p:nvGrpSpPr>
            <p:grpSpPr>
              <a:xfrm>
                <a:off x="417821" y="388491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59D8CD45-7AFF-5A98-E5A0-4D5B081F9991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6C7509A-674A-085C-667B-4B607C7C11FE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C57E9E2-EC0D-C57C-D38C-83B589A270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284" t="19305" r="14595" b="11463"/>
              <a:stretch/>
            </p:blipFill>
            <p:spPr>
              <a:xfrm>
                <a:off x="4622081" y="370203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4B7CFBC-5D39-AE9A-C2C0-496C4E6F2ABF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-4101" y="9133194"/>
                <a:chExt cx="6879926" cy="909764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01AA3F05-3D47-7AB4-ABBB-C4E0BBE1F9B0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C33E7AA2-D584-39B9-E448-3F5EC98B17BF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EAF24146-9688-F8B8-F367-509C9A282DAA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FF992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FF992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 campaign was initiated by EONS and is run in association </a:t>
                    </a:r>
                    <a:b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2585C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5121FC70-74E7-07E1-C294-5BA1EBF4C867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32" name="Ovaal 2">
                      <a:extLst>
                        <a:ext uri="{FF2B5EF4-FFF2-40B4-BE49-F238E27FC236}">
                          <a16:creationId xmlns:a16="http://schemas.microsoft.com/office/drawing/2014/main" id="{796A0824-0429-6C80-934E-2A2355C91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33" name="Picture 32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F7A7CA1F-DAC9-88CE-A01B-6A16F27AB28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28" name="Graphic 27">
                  <a:extLst>
                    <a:ext uri="{FF2B5EF4-FFF2-40B4-BE49-F238E27FC236}">
                      <a16:creationId xmlns:a16="http://schemas.microsoft.com/office/drawing/2014/main" id="{E8EC7236-6ACB-8283-9A96-9519E3145C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50B65E6-A4FC-9F03-D1A6-4512A1873366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146DB253-49E7-C1FB-6247-19AB9D95809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DDB49B46-EE83-F63A-FD69-7392EF6FCB32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 THE WORKPLACE PROTECT YOURSELF AGAINST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CANCER-CAUSING SUBSTANCES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BC40193E-4080-7F70-240D-8CB659395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B83C722-E7AE-197C-852D-A1586AA89832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4" name="Ovaal 2">
              <a:extLst>
                <a:ext uri="{FF2B5EF4-FFF2-40B4-BE49-F238E27FC236}">
                  <a16:creationId xmlns:a16="http://schemas.microsoft.com/office/drawing/2014/main" id="{04CF6131-E9D5-2CBB-4423-00752E69AC0E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6" name="Picture 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8F765F8-3B90-F901-E133-DBD56C34E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680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 descr="Close-up of two people holding hands">
            <a:extLst>
              <a:ext uri="{FF2B5EF4-FFF2-40B4-BE49-F238E27FC236}">
                <a16:creationId xmlns:a16="http://schemas.microsoft.com/office/drawing/2014/main" id="{1540FB15-EDFB-0D38-233B-B4576B65C5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4" r="43396"/>
          <a:stretch/>
        </p:blipFill>
        <p:spPr>
          <a:xfrm>
            <a:off x="0" y="-32589"/>
            <a:ext cx="6853899" cy="997117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982668" y="4799230"/>
            <a:ext cx="4884460" cy="3946602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24" y="5534653"/>
            <a:ext cx="6644947" cy="123787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Thank colleagues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who raise concerns </a:t>
            </a:r>
            <a:b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US" sz="36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related to safety </a:t>
            </a:r>
            <a:endParaRPr lang="en-GB" sz="4800" b="1" dirty="0">
              <a:solidFill>
                <a:srgbClr val="FF992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3DFBC0-FADE-03C9-14AD-1D309C9ADF0E}"/>
              </a:ext>
            </a:extLst>
          </p:cNvPr>
          <p:cNvGrpSpPr/>
          <p:nvPr/>
        </p:nvGrpSpPr>
        <p:grpSpPr>
          <a:xfrm>
            <a:off x="-4101" y="153871"/>
            <a:ext cx="6879926" cy="9889087"/>
            <a:chOff x="-4101" y="153871"/>
            <a:chExt cx="6879926" cy="988908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365048-D103-4D77-196F-01BAC6E1E837}"/>
                </a:ext>
              </a:extLst>
            </p:cNvPr>
            <p:cNvGrpSpPr/>
            <p:nvPr/>
          </p:nvGrpSpPr>
          <p:grpSpPr>
            <a:xfrm>
              <a:off x="-4101" y="153871"/>
              <a:ext cx="6879926" cy="9889087"/>
              <a:chOff x="-4101" y="153871"/>
              <a:chExt cx="6879926" cy="9889087"/>
            </a:xfrm>
          </p:grpSpPr>
          <p:sp>
            <p:nvSpPr>
              <p:cNvPr id="21" name="Freeform 72">
                <a:extLst>
                  <a:ext uri="{FF2B5EF4-FFF2-40B4-BE49-F238E27FC236}">
                    <a16:creationId xmlns:a16="http://schemas.microsoft.com/office/drawing/2014/main" id="{EE0567F6-E8D1-88D7-7E45-D4911134D5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1"/>
                <a:ext cx="4213623" cy="2285365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sp>
            <p:nvSpPr>
              <p:cNvPr id="22" name="Freeform 74">
                <a:extLst>
                  <a:ext uri="{FF2B5EF4-FFF2-40B4-BE49-F238E27FC236}">
                    <a16:creationId xmlns:a16="http://schemas.microsoft.com/office/drawing/2014/main" id="{6EACCBA1-52CD-BE3E-DF47-275B2C863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40A4EC6-5885-0BD5-80B4-2B459BC5E90B}"/>
                  </a:ext>
                </a:extLst>
              </p:cNvPr>
              <p:cNvGrpSpPr/>
              <p:nvPr/>
            </p:nvGrpSpPr>
            <p:grpSpPr>
              <a:xfrm>
                <a:off x="417821" y="388491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59D8CD45-7AFF-5A98-E5A0-4D5B081F9991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6C7509A-674A-085C-667B-4B607C7C11FE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C57E9E2-EC0D-C57C-D38C-83B589A270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284" t="19305" r="14595" b="11463"/>
              <a:stretch/>
            </p:blipFill>
            <p:spPr>
              <a:xfrm>
                <a:off x="4622081" y="370203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4B7CFBC-5D39-AE9A-C2C0-496C4E6F2ABF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-4101" y="9133194"/>
                <a:chExt cx="6879926" cy="909764"/>
              </a:xfrm>
            </p:grpSpPr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01AA3F05-3D47-7AB4-ABBB-C4E0BBE1F9B0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29" name="Rectangle 28">
                    <a:extLst>
                      <a:ext uri="{FF2B5EF4-FFF2-40B4-BE49-F238E27FC236}">
                        <a16:creationId xmlns:a16="http://schemas.microsoft.com/office/drawing/2014/main" id="{C33E7AA2-D584-39B9-E448-3F5EC98B17BF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EAF24146-9688-F8B8-F367-509C9A282DAA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FF992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FF992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 campaign was initiated by EONS and is run in association </a:t>
                    </a:r>
                    <a:b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2585C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5121FC70-74E7-07E1-C294-5BA1EBF4C867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32" name="Ovaal 2">
                      <a:extLst>
                        <a:ext uri="{FF2B5EF4-FFF2-40B4-BE49-F238E27FC236}">
                          <a16:creationId xmlns:a16="http://schemas.microsoft.com/office/drawing/2014/main" id="{796A0824-0429-6C80-934E-2A2355C91A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33" name="Picture 32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F7A7CA1F-DAC9-88CE-A01B-6A16F27AB28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28" name="Graphic 27">
                  <a:extLst>
                    <a:ext uri="{FF2B5EF4-FFF2-40B4-BE49-F238E27FC236}">
                      <a16:creationId xmlns:a16="http://schemas.microsoft.com/office/drawing/2014/main" id="{E8EC7236-6ACB-8283-9A96-9519E3145C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50B65E6-A4FC-9F03-D1A6-4512A1873366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146DB253-49E7-C1FB-6247-19AB9D95809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DDB49B46-EE83-F63A-FD69-7392EF6FCB32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 THE WORKPLACE PROTECT YOURSELF AGAINST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CANCER-CAUSING SUBSTANCES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BC40193E-4080-7F70-240D-8CB659395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C007192-21D2-470B-36E9-17FF2953E913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4" name="Ovaal 2">
              <a:extLst>
                <a:ext uri="{FF2B5EF4-FFF2-40B4-BE49-F238E27FC236}">
                  <a16:creationId xmlns:a16="http://schemas.microsoft.com/office/drawing/2014/main" id="{09FA15CC-5C26-8638-2F3D-81C5FB954E65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5" name="Picture 4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DE70EC6-5948-3626-72B5-03B92D38F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602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E68BF1-20E7-412C-97B3-32F18D092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73" r="26977"/>
          <a:stretch/>
        </p:blipFill>
        <p:spPr>
          <a:xfrm>
            <a:off x="-4101" y="0"/>
            <a:ext cx="6879926" cy="99301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2226152" y="3920840"/>
            <a:ext cx="4427373" cy="4826886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5613" y="5501924"/>
            <a:ext cx="4167155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34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Customized </a:t>
            </a:r>
            <a:br>
              <a:rPr lang="en-GB" sz="34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</a:br>
            <a:r>
              <a:rPr lang="en-GB" sz="34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message</a:t>
            </a:r>
            <a:endParaRPr lang="en-GB" sz="3400" b="1" dirty="0">
              <a:solidFill>
                <a:srgbClr val="FF992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BF916CE-0624-4EA7-AB9A-6C4C006BCA7D}"/>
              </a:ext>
            </a:extLst>
          </p:cNvPr>
          <p:cNvSpPr/>
          <p:nvPr/>
        </p:nvSpPr>
        <p:spPr>
          <a:xfrm>
            <a:off x="321465" y="2598636"/>
            <a:ext cx="2454399" cy="2864706"/>
          </a:xfrm>
          <a:prstGeom prst="roundRect">
            <a:avLst/>
          </a:prstGeom>
          <a:solidFill>
            <a:schemeClr val="bg1">
              <a:alpha val="71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 Box 2">
            <a:extLst>
              <a:ext uri="{FF2B5EF4-FFF2-40B4-BE49-F238E27FC236}">
                <a16:creationId xmlns:a16="http://schemas.microsoft.com/office/drawing/2014/main" id="{DD9D9B0B-185C-4B2B-98B2-B4412338F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53" y="3004121"/>
            <a:ext cx="1901177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 dirty="0">
                <a:gradFill>
                  <a:gsLst>
                    <a:gs pos="0">
                      <a:srgbClr val="F6F8FC"/>
                    </a:gs>
                    <a:gs pos="74000">
                      <a:srgbClr val="ABC0E4"/>
                    </a:gs>
                    <a:gs pos="83000">
                      <a:srgbClr val="ABC0E4"/>
                    </a:gs>
                    <a:gs pos="100000">
                      <a:srgbClr val="C7D5ED"/>
                    </a:gs>
                  </a:gsLst>
                  <a:lin ang="5400000" scaled="0"/>
                </a:gradFill>
                <a:effectLst/>
                <a:latin typeface="Aharoni" panose="02010803020104030203" pitchFamily="2" charset="-79"/>
                <a:ea typeface="DengXian" panose="02010600030101010101" pitchFamily="2" charset="-122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cs-CZ" sz="3400" b="1" i="0" dirty="0">
                <a:solidFill>
                  <a:srgbClr val="FF9922"/>
                </a:solidFill>
                <a:effectLst/>
                <a:latin typeface="Calibri" panose="020F0502020204030204" pitchFamily="34" charset="0"/>
              </a:rPr>
              <a:t>Paste your photo</a:t>
            </a:r>
            <a:endParaRPr lang="en-GB" sz="3400" b="1" dirty="0">
              <a:solidFill>
                <a:srgbClr val="FF992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AE6336-EE44-06B0-7C76-B791E4462986}"/>
              </a:ext>
            </a:extLst>
          </p:cNvPr>
          <p:cNvGrpSpPr/>
          <p:nvPr/>
        </p:nvGrpSpPr>
        <p:grpSpPr>
          <a:xfrm>
            <a:off x="-4101" y="153871"/>
            <a:ext cx="6879926" cy="9889087"/>
            <a:chOff x="-4101" y="153871"/>
            <a:chExt cx="6879926" cy="988908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4239671-D3E5-0EAC-3FF5-FCD815921FA1}"/>
                </a:ext>
              </a:extLst>
            </p:cNvPr>
            <p:cNvGrpSpPr/>
            <p:nvPr/>
          </p:nvGrpSpPr>
          <p:grpSpPr>
            <a:xfrm>
              <a:off x="-4101" y="153871"/>
              <a:ext cx="6879926" cy="9889087"/>
              <a:chOff x="-4101" y="153871"/>
              <a:chExt cx="6879926" cy="9889087"/>
            </a:xfrm>
          </p:grpSpPr>
          <p:sp>
            <p:nvSpPr>
              <p:cNvPr id="16" name="Freeform 72">
                <a:extLst>
                  <a:ext uri="{FF2B5EF4-FFF2-40B4-BE49-F238E27FC236}">
                    <a16:creationId xmlns:a16="http://schemas.microsoft.com/office/drawing/2014/main" id="{3015B807-1073-D50A-56CD-41610B614A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66" y="153871"/>
                <a:ext cx="4213623" cy="2285365"/>
              </a:xfrm>
              <a:custGeom>
                <a:avLst/>
                <a:gdLst>
                  <a:gd name="T0" fmla="*/ 7607 w 7645"/>
                  <a:gd name="T1" fmla="*/ 977 h 4080"/>
                  <a:gd name="T2" fmla="*/ 7607 w 7645"/>
                  <a:gd name="T3" fmla="*/ 977 h 4080"/>
                  <a:gd name="T4" fmla="*/ 6878 w 7645"/>
                  <a:gd name="T5" fmla="*/ 269 h 4080"/>
                  <a:gd name="T6" fmla="*/ 6878 w 7645"/>
                  <a:gd name="T7" fmla="*/ 269 h 4080"/>
                  <a:gd name="T8" fmla="*/ 5865 w 7645"/>
                  <a:gd name="T9" fmla="*/ 0 h 4080"/>
                  <a:gd name="T10" fmla="*/ 5865 w 7645"/>
                  <a:gd name="T11" fmla="*/ 0 h 4080"/>
                  <a:gd name="T12" fmla="*/ 3825 w 7645"/>
                  <a:gd name="T13" fmla="*/ 2039 h 4080"/>
                  <a:gd name="T14" fmla="*/ 3825 w 7645"/>
                  <a:gd name="T15" fmla="*/ 2039 h 4080"/>
                  <a:gd name="T16" fmla="*/ 2040 w 7645"/>
                  <a:gd name="T17" fmla="*/ 3825 h 4080"/>
                  <a:gd name="T18" fmla="*/ 2040 w 7645"/>
                  <a:gd name="T19" fmla="*/ 3825 h 4080"/>
                  <a:gd name="T20" fmla="*/ 255 w 7645"/>
                  <a:gd name="T21" fmla="*/ 2039 h 4080"/>
                  <a:gd name="T22" fmla="*/ 255 w 7645"/>
                  <a:gd name="T23" fmla="*/ 2039 h 4080"/>
                  <a:gd name="T24" fmla="*/ 2040 w 7645"/>
                  <a:gd name="T25" fmla="*/ 255 h 4080"/>
                  <a:gd name="T26" fmla="*/ 2040 w 7645"/>
                  <a:gd name="T27" fmla="*/ 255 h 4080"/>
                  <a:gd name="T28" fmla="*/ 2927 w 7645"/>
                  <a:gd name="T29" fmla="*/ 490 h 4080"/>
                  <a:gd name="T30" fmla="*/ 2927 w 7645"/>
                  <a:gd name="T31" fmla="*/ 490 h 4080"/>
                  <a:gd name="T32" fmla="*/ 3564 w 7645"/>
                  <a:gd name="T33" fmla="*/ 1109 h 4080"/>
                  <a:gd name="T34" fmla="*/ 3564 w 7645"/>
                  <a:gd name="T35" fmla="*/ 1109 h 4080"/>
                  <a:gd name="T36" fmla="*/ 3739 w 7645"/>
                  <a:gd name="T37" fmla="*/ 1152 h 4080"/>
                  <a:gd name="T38" fmla="*/ 3739 w 7645"/>
                  <a:gd name="T39" fmla="*/ 1152 h 4080"/>
                  <a:gd name="T40" fmla="*/ 3782 w 7645"/>
                  <a:gd name="T41" fmla="*/ 977 h 4080"/>
                  <a:gd name="T42" fmla="*/ 3782 w 7645"/>
                  <a:gd name="T43" fmla="*/ 977 h 4080"/>
                  <a:gd name="T44" fmla="*/ 3053 w 7645"/>
                  <a:gd name="T45" fmla="*/ 269 h 4080"/>
                  <a:gd name="T46" fmla="*/ 3053 w 7645"/>
                  <a:gd name="T47" fmla="*/ 269 h 4080"/>
                  <a:gd name="T48" fmla="*/ 2040 w 7645"/>
                  <a:gd name="T49" fmla="*/ 0 h 4080"/>
                  <a:gd name="T50" fmla="*/ 2040 w 7645"/>
                  <a:gd name="T51" fmla="*/ 0 h 4080"/>
                  <a:gd name="T52" fmla="*/ 0 w 7645"/>
                  <a:gd name="T53" fmla="*/ 2039 h 4080"/>
                  <a:gd name="T54" fmla="*/ 0 w 7645"/>
                  <a:gd name="T55" fmla="*/ 2039 h 4080"/>
                  <a:gd name="T56" fmla="*/ 2040 w 7645"/>
                  <a:gd name="T57" fmla="*/ 4079 h 4080"/>
                  <a:gd name="T58" fmla="*/ 2040 w 7645"/>
                  <a:gd name="T59" fmla="*/ 4079 h 4080"/>
                  <a:gd name="T60" fmla="*/ 4080 w 7645"/>
                  <a:gd name="T61" fmla="*/ 2039 h 4080"/>
                  <a:gd name="T62" fmla="*/ 4080 w 7645"/>
                  <a:gd name="T63" fmla="*/ 2039 h 4080"/>
                  <a:gd name="T64" fmla="*/ 5865 w 7645"/>
                  <a:gd name="T65" fmla="*/ 255 h 4080"/>
                  <a:gd name="T66" fmla="*/ 5865 w 7645"/>
                  <a:gd name="T67" fmla="*/ 255 h 4080"/>
                  <a:gd name="T68" fmla="*/ 6751 w 7645"/>
                  <a:gd name="T69" fmla="*/ 490 h 4080"/>
                  <a:gd name="T70" fmla="*/ 6751 w 7645"/>
                  <a:gd name="T71" fmla="*/ 490 h 4080"/>
                  <a:gd name="T72" fmla="*/ 7389 w 7645"/>
                  <a:gd name="T73" fmla="*/ 1109 h 4080"/>
                  <a:gd name="T74" fmla="*/ 7389 w 7645"/>
                  <a:gd name="T75" fmla="*/ 1109 h 4080"/>
                  <a:gd name="T76" fmla="*/ 7565 w 7645"/>
                  <a:gd name="T77" fmla="*/ 1152 h 4080"/>
                  <a:gd name="T78" fmla="*/ 7565 w 7645"/>
                  <a:gd name="T79" fmla="*/ 1152 h 4080"/>
                  <a:gd name="T80" fmla="*/ 7607 w 7645"/>
                  <a:gd name="T81" fmla="*/ 977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5" h="4080">
                    <a:moveTo>
                      <a:pt x="7607" y="977"/>
                    </a:moveTo>
                    <a:lnTo>
                      <a:pt x="7607" y="977"/>
                    </a:lnTo>
                    <a:cubicBezTo>
                      <a:pt x="7428" y="685"/>
                      <a:pt x="7176" y="440"/>
                      <a:pt x="6878" y="269"/>
                    </a:cubicBezTo>
                    <a:lnTo>
                      <a:pt x="6878" y="269"/>
                    </a:lnTo>
                    <a:cubicBezTo>
                      <a:pt x="6572" y="93"/>
                      <a:pt x="6221" y="0"/>
                      <a:pt x="5865" y="0"/>
                    </a:cubicBezTo>
                    <a:lnTo>
                      <a:pt x="5865" y="0"/>
                    </a:lnTo>
                    <a:cubicBezTo>
                      <a:pt x="4741" y="0"/>
                      <a:pt x="3825" y="915"/>
                      <a:pt x="3825" y="2039"/>
                    </a:cubicBezTo>
                    <a:lnTo>
                      <a:pt x="3825" y="2039"/>
                    </a:lnTo>
                    <a:cubicBezTo>
                      <a:pt x="3825" y="3024"/>
                      <a:pt x="3025" y="3825"/>
                      <a:pt x="2040" y="3825"/>
                    </a:cubicBezTo>
                    <a:lnTo>
                      <a:pt x="2040" y="3825"/>
                    </a:lnTo>
                    <a:cubicBezTo>
                      <a:pt x="1056" y="3825"/>
                      <a:pt x="255" y="3024"/>
                      <a:pt x="255" y="2039"/>
                    </a:cubicBezTo>
                    <a:lnTo>
                      <a:pt x="255" y="2039"/>
                    </a:lnTo>
                    <a:cubicBezTo>
                      <a:pt x="255" y="1055"/>
                      <a:pt x="1056" y="255"/>
                      <a:pt x="2040" y="255"/>
                    </a:cubicBezTo>
                    <a:lnTo>
                      <a:pt x="2040" y="255"/>
                    </a:lnTo>
                    <a:cubicBezTo>
                      <a:pt x="2352" y="255"/>
                      <a:pt x="2658" y="336"/>
                      <a:pt x="2927" y="490"/>
                    </a:cubicBezTo>
                    <a:lnTo>
                      <a:pt x="2927" y="490"/>
                    </a:lnTo>
                    <a:cubicBezTo>
                      <a:pt x="3187" y="639"/>
                      <a:pt x="3407" y="854"/>
                      <a:pt x="3564" y="1109"/>
                    </a:cubicBezTo>
                    <a:lnTo>
                      <a:pt x="3564" y="1109"/>
                    </a:lnTo>
                    <a:cubicBezTo>
                      <a:pt x="3601" y="1169"/>
                      <a:pt x="3679" y="1188"/>
                      <a:pt x="3739" y="1152"/>
                    </a:cubicBezTo>
                    <a:lnTo>
                      <a:pt x="3739" y="1152"/>
                    </a:lnTo>
                    <a:cubicBezTo>
                      <a:pt x="3799" y="1115"/>
                      <a:pt x="3818" y="1037"/>
                      <a:pt x="3782" y="977"/>
                    </a:cubicBezTo>
                    <a:lnTo>
                      <a:pt x="3782" y="977"/>
                    </a:lnTo>
                    <a:cubicBezTo>
                      <a:pt x="3603" y="685"/>
                      <a:pt x="3351" y="440"/>
                      <a:pt x="3053" y="269"/>
                    </a:cubicBezTo>
                    <a:lnTo>
                      <a:pt x="3053" y="269"/>
                    </a:lnTo>
                    <a:cubicBezTo>
                      <a:pt x="2746" y="93"/>
                      <a:pt x="2396" y="0"/>
                      <a:pt x="2040" y="0"/>
                    </a:cubicBezTo>
                    <a:lnTo>
                      <a:pt x="2040" y="0"/>
                    </a:lnTo>
                    <a:cubicBezTo>
                      <a:pt x="915" y="0"/>
                      <a:pt x="0" y="915"/>
                      <a:pt x="0" y="2039"/>
                    </a:cubicBezTo>
                    <a:lnTo>
                      <a:pt x="0" y="2039"/>
                    </a:lnTo>
                    <a:cubicBezTo>
                      <a:pt x="0" y="3164"/>
                      <a:pt x="915" y="4079"/>
                      <a:pt x="2040" y="4079"/>
                    </a:cubicBezTo>
                    <a:lnTo>
                      <a:pt x="2040" y="4079"/>
                    </a:lnTo>
                    <a:cubicBezTo>
                      <a:pt x="3165" y="4079"/>
                      <a:pt x="4080" y="3164"/>
                      <a:pt x="4080" y="2039"/>
                    </a:cubicBezTo>
                    <a:lnTo>
                      <a:pt x="4080" y="2039"/>
                    </a:lnTo>
                    <a:cubicBezTo>
                      <a:pt x="4080" y="1055"/>
                      <a:pt x="4881" y="255"/>
                      <a:pt x="5865" y="255"/>
                    </a:cubicBezTo>
                    <a:lnTo>
                      <a:pt x="5865" y="255"/>
                    </a:lnTo>
                    <a:cubicBezTo>
                      <a:pt x="6177" y="255"/>
                      <a:pt x="6483" y="336"/>
                      <a:pt x="6751" y="490"/>
                    </a:cubicBezTo>
                    <a:lnTo>
                      <a:pt x="6751" y="490"/>
                    </a:lnTo>
                    <a:cubicBezTo>
                      <a:pt x="7012" y="639"/>
                      <a:pt x="7233" y="854"/>
                      <a:pt x="7389" y="1109"/>
                    </a:cubicBezTo>
                    <a:lnTo>
                      <a:pt x="7389" y="1109"/>
                    </a:lnTo>
                    <a:cubicBezTo>
                      <a:pt x="7426" y="1169"/>
                      <a:pt x="7505" y="1188"/>
                      <a:pt x="7565" y="1152"/>
                    </a:cubicBezTo>
                    <a:lnTo>
                      <a:pt x="7565" y="1152"/>
                    </a:lnTo>
                    <a:cubicBezTo>
                      <a:pt x="7625" y="1115"/>
                      <a:pt x="7644" y="1037"/>
                      <a:pt x="7607" y="977"/>
                    </a:cubicBezTo>
                  </a:path>
                </a:pathLst>
              </a:custGeom>
              <a:solidFill>
                <a:srgbClr val="25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1" rIns="91440" bIns="4572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dirty="0"/>
              </a:p>
            </p:txBody>
          </p:sp>
          <p:sp>
            <p:nvSpPr>
              <p:cNvPr id="17" name="Freeform 74">
                <a:extLst>
                  <a:ext uri="{FF2B5EF4-FFF2-40B4-BE49-F238E27FC236}">
                    <a16:creationId xmlns:a16="http://schemas.microsoft.com/office/drawing/2014/main" id="{0C2E6727-DE24-6C78-97F2-6BB0E5E338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9903" y="153871"/>
                <a:ext cx="4213623" cy="2261464"/>
              </a:xfrm>
              <a:custGeom>
                <a:avLst/>
                <a:gdLst>
                  <a:gd name="T0" fmla="*/ 5603 w 7644"/>
                  <a:gd name="T1" fmla="*/ 4079 h 4080"/>
                  <a:gd name="T2" fmla="*/ 5603 w 7644"/>
                  <a:gd name="T3" fmla="*/ 4079 h 4080"/>
                  <a:gd name="T4" fmla="*/ 4590 w 7644"/>
                  <a:gd name="T5" fmla="*/ 3810 h 4080"/>
                  <a:gd name="T6" fmla="*/ 4590 w 7644"/>
                  <a:gd name="T7" fmla="*/ 3810 h 4080"/>
                  <a:gd name="T8" fmla="*/ 3861 w 7644"/>
                  <a:gd name="T9" fmla="*/ 3102 h 4080"/>
                  <a:gd name="T10" fmla="*/ 3861 w 7644"/>
                  <a:gd name="T11" fmla="*/ 3102 h 4080"/>
                  <a:gd name="T12" fmla="*/ 3904 w 7644"/>
                  <a:gd name="T13" fmla="*/ 2927 h 4080"/>
                  <a:gd name="T14" fmla="*/ 3904 w 7644"/>
                  <a:gd name="T15" fmla="*/ 2927 h 4080"/>
                  <a:gd name="T16" fmla="*/ 4079 w 7644"/>
                  <a:gd name="T17" fmla="*/ 2969 h 4080"/>
                  <a:gd name="T18" fmla="*/ 4079 w 7644"/>
                  <a:gd name="T19" fmla="*/ 2969 h 4080"/>
                  <a:gd name="T20" fmla="*/ 4717 w 7644"/>
                  <a:gd name="T21" fmla="*/ 3589 h 4080"/>
                  <a:gd name="T22" fmla="*/ 4717 w 7644"/>
                  <a:gd name="T23" fmla="*/ 3589 h 4080"/>
                  <a:gd name="T24" fmla="*/ 5603 w 7644"/>
                  <a:gd name="T25" fmla="*/ 3825 h 4080"/>
                  <a:gd name="T26" fmla="*/ 5603 w 7644"/>
                  <a:gd name="T27" fmla="*/ 3825 h 4080"/>
                  <a:gd name="T28" fmla="*/ 7388 w 7644"/>
                  <a:gd name="T29" fmla="*/ 2039 h 4080"/>
                  <a:gd name="T30" fmla="*/ 7388 w 7644"/>
                  <a:gd name="T31" fmla="*/ 2039 h 4080"/>
                  <a:gd name="T32" fmla="*/ 5603 w 7644"/>
                  <a:gd name="T33" fmla="*/ 255 h 4080"/>
                  <a:gd name="T34" fmla="*/ 5603 w 7644"/>
                  <a:gd name="T35" fmla="*/ 255 h 4080"/>
                  <a:gd name="T36" fmla="*/ 3818 w 7644"/>
                  <a:gd name="T37" fmla="*/ 2039 h 4080"/>
                  <a:gd name="T38" fmla="*/ 3818 w 7644"/>
                  <a:gd name="T39" fmla="*/ 2039 h 4080"/>
                  <a:gd name="T40" fmla="*/ 1778 w 7644"/>
                  <a:gd name="T41" fmla="*/ 4079 h 4080"/>
                  <a:gd name="T42" fmla="*/ 1778 w 7644"/>
                  <a:gd name="T43" fmla="*/ 4079 h 4080"/>
                  <a:gd name="T44" fmla="*/ 765 w 7644"/>
                  <a:gd name="T45" fmla="*/ 3810 h 4080"/>
                  <a:gd name="T46" fmla="*/ 765 w 7644"/>
                  <a:gd name="T47" fmla="*/ 3810 h 4080"/>
                  <a:gd name="T48" fmla="*/ 37 w 7644"/>
                  <a:gd name="T49" fmla="*/ 3102 h 4080"/>
                  <a:gd name="T50" fmla="*/ 37 w 7644"/>
                  <a:gd name="T51" fmla="*/ 3102 h 4080"/>
                  <a:gd name="T52" fmla="*/ 79 w 7644"/>
                  <a:gd name="T53" fmla="*/ 2927 h 4080"/>
                  <a:gd name="T54" fmla="*/ 79 w 7644"/>
                  <a:gd name="T55" fmla="*/ 2927 h 4080"/>
                  <a:gd name="T56" fmla="*/ 254 w 7644"/>
                  <a:gd name="T57" fmla="*/ 2969 h 4080"/>
                  <a:gd name="T58" fmla="*/ 254 w 7644"/>
                  <a:gd name="T59" fmla="*/ 2969 h 4080"/>
                  <a:gd name="T60" fmla="*/ 892 w 7644"/>
                  <a:gd name="T61" fmla="*/ 3589 h 4080"/>
                  <a:gd name="T62" fmla="*/ 892 w 7644"/>
                  <a:gd name="T63" fmla="*/ 3589 h 4080"/>
                  <a:gd name="T64" fmla="*/ 1778 w 7644"/>
                  <a:gd name="T65" fmla="*/ 3825 h 4080"/>
                  <a:gd name="T66" fmla="*/ 1778 w 7644"/>
                  <a:gd name="T67" fmla="*/ 3825 h 4080"/>
                  <a:gd name="T68" fmla="*/ 3564 w 7644"/>
                  <a:gd name="T69" fmla="*/ 2039 h 4080"/>
                  <a:gd name="T70" fmla="*/ 3564 w 7644"/>
                  <a:gd name="T71" fmla="*/ 2039 h 4080"/>
                  <a:gd name="T72" fmla="*/ 5603 w 7644"/>
                  <a:gd name="T73" fmla="*/ 0 h 4080"/>
                  <a:gd name="T74" fmla="*/ 5603 w 7644"/>
                  <a:gd name="T75" fmla="*/ 0 h 4080"/>
                  <a:gd name="T76" fmla="*/ 7643 w 7644"/>
                  <a:gd name="T77" fmla="*/ 2039 h 4080"/>
                  <a:gd name="T78" fmla="*/ 7643 w 7644"/>
                  <a:gd name="T79" fmla="*/ 2039 h 4080"/>
                  <a:gd name="T80" fmla="*/ 5603 w 7644"/>
                  <a:gd name="T81" fmla="*/ 4079 h 4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644" h="4080">
                    <a:moveTo>
                      <a:pt x="5603" y="4079"/>
                    </a:moveTo>
                    <a:lnTo>
                      <a:pt x="5603" y="4079"/>
                    </a:lnTo>
                    <a:cubicBezTo>
                      <a:pt x="5248" y="4079"/>
                      <a:pt x="4897" y="3986"/>
                      <a:pt x="4590" y="3810"/>
                    </a:cubicBezTo>
                    <a:lnTo>
                      <a:pt x="4590" y="3810"/>
                    </a:lnTo>
                    <a:cubicBezTo>
                      <a:pt x="4293" y="3639"/>
                      <a:pt x="4041" y="3395"/>
                      <a:pt x="3861" y="3102"/>
                    </a:cubicBezTo>
                    <a:lnTo>
                      <a:pt x="3861" y="3102"/>
                    </a:lnTo>
                    <a:cubicBezTo>
                      <a:pt x="3825" y="3042"/>
                      <a:pt x="3844" y="2963"/>
                      <a:pt x="3904" y="2927"/>
                    </a:cubicBezTo>
                    <a:lnTo>
                      <a:pt x="3904" y="2927"/>
                    </a:lnTo>
                    <a:cubicBezTo>
                      <a:pt x="3964" y="2890"/>
                      <a:pt x="4042" y="2909"/>
                      <a:pt x="4079" y="2969"/>
                    </a:cubicBezTo>
                    <a:lnTo>
                      <a:pt x="4079" y="2969"/>
                    </a:lnTo>
                    <a:cubicBezTo>
                      <a:pt x="4236" y="3225"/>
                      <a:pt x="4456" y="3440"/>
                      <a:pt x="4717" y="3589"/>
                    </a:cubicBezTo>
                    <a:lnTo>
                      <a:pt x="4717" y="3589"/>
                    </a:lnTo>
                    <a:cubicBezTo>
                      <a:pt x="4985" y="3743"/>
                      <a:pt x="5292" y="3825"/>
                      <a:pt x="5603" y="3825"/>
                    </a:cubicBezTo>
                    <a:lnTo>
                      <a:pt x="5603" y="3825"/>
                    </a:lnTo>
                    <a:cubicBezTo>
                      <a:pt x="6588" y="3825"/>
                      <a:pt x="7388" y="3024"/>
                      <a:pt x="7388" y="2039"/>
                    </a:cubicBezTo>
                    <a:lnTo>
                      <a:pt x="7388" y="2039"/>
                    </a:lnTo>
                    <a:cubicBezTo>
                      <a:pt x="7388" y="1055"/>
                      <a:pt x="6588" y="255"/>
                      <a:pt x="5603" y="255"/>
                    </a:cubicBezTo>
                    <a:lnTo>
                      <a:pt x="5603" y="255"/>
                    </a:lnTo>
                    <a:cubicBezTo>
                      <a:pt x="4619" y="255"/>
                      <a:pt x="3818" y="1055"/>
                      <a:pt x="3818" y="2039"/>
                    </a:cubicBezTo>
                    <a:lnTo>
                      <a:pt x="3818" y="2039"/>
                    </a:lnTo>
                    <a:cubicBezTo>
                      <a:pt x="3818" y="3164"/>
                      <a:pt x="2903" y="4079"/>
                      <a:pt x="1778" y="4079"/>
                    </a:cubicBezTo>
                    <a:lnTo>
                      <a:pt x="1778" y="4079"/>
                    </a:lnTo>
                    <a:cubicBezTo>
                      <a:pt x="1422" y="4079"/>
                      <a:pt x="1072" y="3986"/>
                      <a:pt x="765" y="3810"/>
                    </a:cubicBezTo>
                    <a:lnTo>
                      <a:pt x="765" y="3810"/>
                    </a:lnTo>
                    <a:cubicBezTo>
                      <a:pt x="467" y="3639"/>
                      <a:pt x="215" y="3395"/>
                      <a:pt x="37" y="3102"/>
                    </a:cubicBezTo>
                    <a:lnTo>
                      <a:pt x="37" y="3102"/>
                    </a:lnTo>
                    <a:cubicBezTo>
                      <a:pt x="0" y="3042"/>
                      <a:pt x="19" y="2963"/>
                      <a:pt x="79" y="2927"/>
                    </a:cubicBezTo>
                    <a:lnTo>
                      <a:pt x="79" y="2927"/>
                    </a:lnTo>
                    <a:cubicBezTo>
                      <a:pt x="139" y="2890"/>
                      <a:pt x="217" y="2909"/>
                      <a:pt x="254" y="2969"/>
                    </a:cubicBezTo>
                    <a:lnTo>
                      <a:pt x="254" y="2969"/>
                    </a:lnTo>
                    <a:cubicBezTo>
                      <a:pt x="410" y="3225"/>
                      <a:pt x="631" y="3440"/>
                      <a:pt x="892" y="3589"/>
                    </a:cubicBezTo>
                    <a:lnTo>
                      <a:pt x="892" y="3589"/>
                    </a:lnTo>
                    <a:cubicBezTo>
                      <a:pt x="1160" y="3743"/>
                      <a:pt x="1467" y="3825"/>
                      <a:pt x="1778" y="3825"/>
                    </a:cubicBezTo>
                    <a:lnTo>
                      <a:pt x="1778" y="3825"/>
                    </a:lnTo>
                    <a:cubicBezTo>
                      <a:pt x="2762" y="3825"/>
                      <a:pt x="3564" y="3024"/>
                      <a:pt x="3564" y="2039"/>
                    </a:cubicBezTo>
                    <a:lnTo>
                      <a:pt x="3564" y="2039"/>
                    </a:lnTo>
                    <a:cubicBezTo>
                      <a:pt x="3564" y="915"/>
                      <a:pt x="4478" y="0"/>
                      <a:pt x="5603" y="0"/>
                    </a:cubicBezTo>
                    <a:lnTo>
                      <a:pt x="5603" y="0"/>
                    </a:lnTo>
                    <a:cubicBezTo>
                      <a:pt x="6728" y="0"/>
                      <a:pt x="7643" y="915"/>
                      <a:pt x="7643" y="2039"/>
                    </a:cubicBezTo>
                    <a:lnTo>
                      <a:pt x="7643" y="2039"/>
                    </a:lnTo>
                    <a:cubicBezTo>
                      <a:pt x="7643" y="3164"/>
                      <a:pt x="6728" y="4079"/>
                      <a:pt x="5603" y="4079"/>
                    </a:cubicBezTo>
                  </a:path>
                </a:pathLst>
              </a:custGeom>
              <a:solidFill>
                <a:srgbClr val="2585C2"/>
              </a:solidFill>
              <a:ln>
                <a:solidFill>
                  <a:srgbClr val="2585C2"/>
                </a:solidFill>
              </a:ln>
              <a:effectLst/>
            </p:spPr>
            <p:txBody>
              <a:bodyPr wrap="none" anchor="ctr"/>
              <a:lstStyle/>
              <a:p>
                <a:endParaRPr lang="en-GB" dirty="0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D58BF7A-E3CF-89CB-698B-28BF2406C70D}"/>
                  </a:ext>
                </a:extLst>
              </p:cNvPr>
              <p:cNvGrpSpPr/>
              <p:nvPr/>
            </p:nvGrpSpPr>
            <p:grpSpPr>
              <a:xfrm>
                <a:off x="417821" y="388491"/>
                <a:ext cx="1792224" cy="1792224"/>
                <a:chOff x="438977" y="415290"/>
                <a:chExt cx="1792224" cy="1792224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DC84F7ED-F835-9112-4322-72E004540AF2}"/>
                    </a:ext>
                  </a:extLst>
                </p:cNvPr>
                <p:cNvSpPr/>
                <p:nvPr/>
              </p:nvSpPr>
              <p:spPr>
                <a:xfrm>
                  <a:off x="438977" y="415290"/>
                  <a:ext cx="1792224" cy="17922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33308131-D730-26B2-1212-1A6D16CBC25E}"/>
                    </a:ext>
                  </a:extLst>
                </p:cNvPr>
                <p:cNvSpPr/>
                <p:nvPr/>
              </p:nvSpPr>
              <p:spPr>
                <a:xfrm>
                  <a:off x="616810" y="828538"/>
                  <a:ext cx="1482691" cy="107721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cs-CZ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Insert</a:t>
                  </a: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 logo </a:t>
                  </a:r>
                  <a:b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</a:br>
                  <a:r>
                    <a:rPr lang="en-US" sz="1600" b="0" cap="none" spc="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of your organization</a:t>
                  </a:r>
                </a:p>
                <a:p>
                  <a:pPr algn="ctr"/>
                  <a:r>
                    <a:rPr lang="en-US" sz="1600" dirty="0">
                      <a:ln w="0"/>
                      <a:solidFill>
                        <a:schemeClr val="accent1"/>
                      </a:solidFill>
                      <a:effectLst>
                        <a:outerShdw blurRad="38100" dist="25400" dir="5400000" algn="ctr" rotWithShape="0">
                          <a:srgbClr val="6E747A">
                            <a:alpha val="43000"/>
                          </a:srgbClr>
                        </a:outerShdw>
                      </a:effectLst>
                    </a:rPr>
                    <a:t>here</a:t>
                  </a:r>
                  <a:endParaRPr lang="en-US" sz="1600" b="0" cap="none" spc="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2CD417D-86DC-CCF2-ED59-0DB34884DC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284" t="19305" r="14595" b="11463"/>
              <a:stretch/>
            </p:blipFill>
            <p:spPr>
              <a:xfrm>
                <a:off x="4622081" y="370203"/>
                <a:ext cx="1827452" cy="1828800"/>
              </a:xfrm>
              <a:prstGeom prst="ellipse">
                <a:avLst/>
              </a:prstGeom>
            </p:spPr>
          </p:pic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7A5C82FA-B48B-5B09-4D2A-42EE58587FEF}"/>
                  </a:ext>
                </a:extLst>
              </p:cNvPr>
              <p:cNvGrpSpPr/>
              <p:nvPr/>
            </p:nvGrpSpPr>
            <p:grpSpPr>
              <a:xfrm>
                <a:off x="-4101" y="9133194"/>
                <a:ext cx="6879926" cy="909764"/>
                <a:chOff x="-4101" y="9133194"/>
                <a:chExt cx="6879926" cy="909764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F6E2538F-DBF4-80E4-51B3-82D113FC589A}"/>
                    </a:ext>
                  </a:extLst>
                </p:cNvPr>
                <p:cNvGrpSpPr/>
                <p:nvPr/>
              </p:nvGrpSpPr>
              <p:grpSpPr>
                <a:xfrm>
                  <a:off x="-4101" y="9133194"/>
                  <a:ext cx="6879926" cy="909764"/>
                  <a:chOff x="0" y="9109018"/>
                  <a:chExt cx="6879926" cy="909764"/>
                </a:xfrm>
              </p:grpSpPr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3E938E3B-03E8-A251-ADA7-3BDE7FEEF792}"/>
                      </a:ext>
                    </a:extLst>
                  </p:cNvPr>
                  <p:cNvSpPr/>
                  <p:nvPr/>
                </p:nvSpPr>
                <p:spPr>
                  <a:xfrm>
                    <a:off x="0" y="9109018"/>
                    <a:ext cx="6858000" cy="796982"/>
                  </a:xfrm>
                  <a:prstGeom prst="rect">
                    <a:avLst/>
                  </a:prstGeom>
                  <a:solidFill>
                    <a:schemeClr val="bg1">
                      <a:alpha val="6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84E2125E-4605-B5AD-7D30-9237A4CBB2C0}"/>
                      </a:ext>
                    </a:extLst>
                  </p:cNvPr>
                  <p:cNvSpPr txBox="1"/>
                  <p:nvPr/>
                </p:nvSpPr>
                <p:spPr>
                  <a:xfrm>
                    <a:off x="21927" y="9172396"/>
                    <a:ext cx="6857999" cy="8463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l-BE" sz="1300" b="1" dirty="0">
                        <a:solidFill>
                          <a:srgbClr val="FF9922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rPr>
                      <a:t>#PrEvCan #CANCERCODE</a:t>
                    </a:r>
                  </a:p>
                  <a:p>
                    <a:pPr algn="ctr"/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The </a:t>
                    </a:r>
                    <a:r>
                      <a:rPr lang="en-GB" sz="1200" b="1" dirty="0" err="1">
                        <a:solidFill>
                          <a:srgbClr val="FF9922"/>
                        </a:solidFill>
                        <a:effectLst/>
                      </a:rPr>
                      <a:t>PrEvCan</a:t>
                    </a: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 campaign was initiated by EONS and is run in association </a:t>
                    </a:r>
                    <a:b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</a:br>
                    <a:r>
                      <a:rPr lang="en-GB" sz="1200" b="1" dirty="0">
                        <a:solidFill>
                          <a:srgbClr val="FF9922"/>
                        </a:solidFill>
                        <a:effectLst/>
                      </a:rPr>
                      <a:t>with key campaign partner, ESMO. 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More info</a:t>
                    </a:r>
                    <a:r>
                      <a:rPr lang="nl-BE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: www.cancernurse.eu/</a:t>
                    </a:r>
                    <a:r>
                      <a:rPr lang="cs-CZ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prev</a:t>
                    </a:r>
                    <a:r>
                      <a:rPr lang="en-US" sz="1200" b="1" dirty="0">
                        <a:solidFill>
                          <a:srgbClr val="FF9922"/>
                        </a:solidFill>
                        <a:cs typeface="Aharoni" panose="02010803020104030203" pitchFamily="2" charset="-79"/>
                      </a:rPr>
                      <a:t>can</a:t>
                    </a:r>
                    <a:br>
                      <a:rPr lang="nl-BE" sz="1200" b="1" dirty="0">
                        <a:solidFill>
                          <a:srgbClr val="2585C2"/>
                        </a:solidFill>
                        <a:cs typeface="Aharoni" panose="02010803020104030203" pitchFamily="2" charset="-79"/>
                      </a:rPr>
                    </a:br>
                    <a:endParaRPr lang="en-GB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endParaRPr>
                  </a:p>
                </p:txBody>
              </p: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2BC73F24-1429-021A-3A4E-786A76CDB386}"/>
                      </a:ext>
                    </a:extLst>
                  </p:cNvPr>
                  <p:cNvGrpSpPr/>
                  <p:nvPr/>
                </p:nvGrpSpPr>
                <p:grpSpPr>
                  <a:xfrm>
                    <a:off x="224716" y="9297854"/>
                    <a:ext cx="475488" cy="475488"/>
                    <a:chOff x="-302004" y="1916250"/>
                    <a:chExt cx="2823923" cy="2823924"/>
                  </a:xfrm>
                </p:grpSpPr>
                <p:sp>
                  <p:nvSpPr>
                    <p:cNvPr id="29" name="Ovaal 2">
                      <a:extLst>
                        <a:ext uri="{FF2B5EF4-FFF2-40B4-BE49-F238E27FC236}">
                          <a16:creationId xmlns:a16="http://schemas.microsoft.com/office/drawing/2014/main" id="{2C3B0B2F-911A-7BEF-D7D9-3FE3D1CFDE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302004" y="1916250"/>
                      <a:ext cx="2823923" cy="282392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l-BE" sz="1801" dirty="0">
                        <a:solidFill>
                          <a:schemeClr val="tx1"/>
                        </a:solidFill>
                      </a:endParaRPr>
                    </a:p>
                  </p:txBody>
                </p:sp>
                <p:pic>
                  <p:nvPicPr>
                    <p:cNvPr id="30" name="Picture 29" descr="A picture containing text, clipart&#10;&#10;Description automatically generated">
                      <a:extLst>
                        <a:ext uri="{FF2B5EF4-FFF2-40B4-BE49-F238E27FC236}">
                          <a16:creationId xmlns:a16="http://schemas.microsoft.com/office/drawing/2014/main" id="{2DEEC14A-80FA-46D4-F7C7-B034ED7E1F5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219048" y="2002330"/>
                      <a:ext cx="2669717" cy="2651758"/>
                    </a:xfrm>
                    <a:prstGeom prst="ellipse">
                      <a:avLst/>
                    </a:prstGeom>
                  </p:spPr>
                </p:pic>
              </p:grpSp>
            </p:grpSp>
            <p:pic>
              <p:nvPicPr>
                <p:cNvPr id="24" name="Graphic 23">
                  <a:extLst>
                    <a:ext uri="{FF2B5EF4-FFF2-40B4-BE49-F238E27FC236}">
                      <a16:creationId xmlns:a16="http://schemas.microsoft.com/office/drawing/2014/main" id="{E8102B2F-9315-E516-6F20-B70522A270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rcRect t="1" r="36621" b="-13923"/>
                <a:stretch/>
              </p:blipFill>
              <p:spPr>
                <a:xfrm>
                  <a:off x="6061796" y="9394066"/>
                  <a:ext cx="703986" cy="33141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B656A88-6884-69D3-AF53-B8D1F29BD4FF}"/>
                </a:ext>
              </a:extLst>
            </p:cNvPr>
            <p:cNvGrpSpPr/>
            <p:nvPr/>
          </p:nvGrpSpPr>
          <p:grpSpPr>
            <a:xfrm>
              <a:off x="2410870" y="375565"/>
              <a:ext cx="2049983" cy="2257391"/>
              <a:chOff x="2410870" y="375565"/>
              <a:chExt cx="2049983" cy="2257391"/>
            </a:xfrm>
          </p:grpSpPr>
          <p:sp>
            <p:nvSpPr>
              <p:cNvPr id="13" name="Ovaal 41">
                <a:extLst>
                  <a:ext uri="{FF2B5EF4-FFF2-40B4-BE49-F238E27FC236}">
                    <a16:creationId xmlns:a16="http://schemas.microsoft.com/office/drawing/2014/main" id="{F2C06FE6-0DAD-0F73-AD6E-6D90EBEC030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99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9F48BB56-19F7-E7DF-A38F-9B90C1E2FAA0}"/>
                  </a:ext>
                </a:extLst>
              </p:cNvPr>
              <p:cNvSpPr txBox="1"/>
              <p:nvPr/>
            </p:nvSpPr>
            <p:spPr>
              <a:xfrm>
                <a:off x="2410870" y="986401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 THE WORKPLACE PROTECT YOURSELF AGAINST </a:t>
                </a:r>
                <a:b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11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CANCER-CAUSING SUBSTANCES</a:t>
                </a:r>
              </a:p>
              <a:p>
                <a:pPr algn="ctr" fontAlgn="base"/>
                <a:r>
                  <a:rPr lang="en-US" sz="600" b="1" dirty="0">
                    <a:solidFill>
                      <a:srgbClr val="FF9922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C</a:t>
                </a: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880B5A3D-A951-3B85-69D4-0F0056282E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541" y="434046"/>
                <a:ext cx="548640" cy="548640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014B017-761E-8280-AC7A-3EE2501E77F7}"/>
              </a:ext>
            </a:extLst>
          </p:cNvPr>
          <p:cNvGrpSpPr/>
          <p:nvPr/>
        </p:nvGrpSpPr>
        <p:grpSpPr>
          <a:xfrm>
            <a:off x="431279" y="375565"/>
            <a:ext cx="1792224" cy="1792224"/>
            <a:chOff x="1433852" y="1700836"/>
            <a:chExt cx="2823923" cy="2823924"/>
          </a:xfrm>
        </p:grpSpPr>
        <p:sp>
          <p:nvSpPr>
            <p:cNvPr id="5" name="Ovaal 2">
              <a:extLst>
                <a:ext uri="{FF2B5EF4-FFF2-40B4-BE49-F238E27FC236}">
                  <a16:creationId xmlns:a16="http://schemas.microsoft.com/office/drawing/2014/main" id="{E0724964-0367-BD56-FC3A-BA2F6ECBDA0B}"/>
                </a:ext>
              </a:extLst>
            </p:cNvPr>
            <p:cNvSpPr/>
            <p:nvPr/>
          </p:nvSpPr>
          <p:spPr>
            <a:xfrm>
              <a:off x="1433852" y="1700836"/>
              <a:ext cx="2823923" cy="28239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1801" dirty="0">
                <a:solidFill>
                  <a:schemeClr val="tx1"/>
                </a:solidFill>
              </a:endParaRPr>
            </a:p>
          </p:txBody>
        </p:sp>
        <p:pic>
          <p:nvPicPr>
            <p:cNvPr id="6" name="Picture 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97E1FE22-F259-0CB0-6148-A348B1373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791" y="1805365"/>
              <a:ext cx="2669717" cy="2651760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603</Words>
  <Application>Microsoft Office PowerPoint</Application>
  <PresentationFormat>A4 Paper (210x297 mm)</PresentationFormat>
  <Paragraphs>90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2023-04-12T08:30:57Z</dcterms:modified>
</cp:coreProperties>
</file>