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1" r:id="rId5"/>
    <p:sldId id="280" r:id="rId6"/>
    <p:sldId id="288" r:id="rId7"/>
    <p:sldId id="287" r:id="rId8"/>
    <p:sldId id="281" r:id="rId9"/>
    <p:sldId id="284" r:id="rId10"/>
    <p:sldId id="285" r:id="rId11"/>
    <p:sldId id="290" r:id="rId12"/>
    <p:sldId id="279" r:id="rId13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35E"/>
    <a:srgbClr val="C7D3E2"/>
    <a:srgbClr val="C2CFE1"/>
    <a:srgbClr val="AFC1DA"/>
    <a:srgbClr val="DEE0E2"/>
    <a:srgbClr val="D9DCDE"/>
    <a:srgbClr val="ACBED7"/>
    <a:srgbClr val="DBD1C3"/>
    <a:srgbClr val="E77E0D"/>
    <a:srgbClr val="25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5AF6B-3430-41F8-915A-F11BCE78051B}" v="21" dt="2022-08-09T21:19:59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09/08/2022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E38A4E-4419-A506-008E-3E252AB12E56}"/>
              </a:ext>
            </a:extLst>
          </p:cNvPr>
          <p:cNvGrpSpPr/>
          <p:nvPr/>
        </p:nvGrpSpPr>
        <p:grpSpPr>
          <a:xfrm>
            <a:off x="132258" y="4555419"/>
            <a:ext cx="6586415" cy="1708298"/>
            <a:chOff x="132258" y="4555419"/>
            <a:chExt cx="6586415" cy="170829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DF9685-ED49-FC94-420B-5FAD5741CB34}"/>
                </a:ext>
              </a:extLst>
            </p:cNvPr>
            <p:cNvSpPr txBox="1"/>
            <p:nvPr/>
          </p:nvSpPr>
          <p:spPr>
            <a:xfrm>
              <a:off x="132258" y="48613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general public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7ECA4E-66A6-A4C7-99EF-195DB43D667A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69BF09-7139-C7DB-7266-0F8A7E05C37F}"/>
              </a:ext>
            </a:extLst>
          </p:cNvPr>
          <p:cNvGrpSpPr/>
          <p:nvPr/>
        </p:nvGrpSpPr>
        <p:grpSpPr>
          <a:xfrm>
            <a:off x="2467614" y="375565"/>
            <a:ext cx="1946763" cy="1975708"/>
            <a:chOff x="2467614" y="375565"/>
            <a:chExt cx="1946763" cy="1975708"/>
          </a:xfrm>
        </p:grpSpPr>
        <p:sp>
          <p:nvSpPr>
            <p:cNvPr id="47" name="Ovaal 41">
              <a:extLst>
                <a:ext uri="{FF2B5EF4-FFF2-40B4-BE49-F238E27FC236}">
                  <a16:creationId xmlns:a16="http://schemas.microsoft.com/office/drawing/2014/main" id="{EF7D55F8-CA01-8329-6C5D-A4F715D55717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288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3B7972DD-22E5-CF6D-95D3-5F29FFC17193}"/>
                </a:ext>
              </a:extLst>
            </p:cNvPr>
            <p:cNvSpPr txBox="1"/>
            <p:nvPr/>
          </p:nvSpPr>
          <p:spPr>
            <a:xfrm>
              <a:off x="2467614" y="704718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 PH</a:t>
              </a:r>
              <a:r>
                <a: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YSICALLY </a:t>
              </a:r>
            </a:p>
            <a:p>
              <a:pPr algn="ctr" rtl="0" fontAlgn="base"/>
              <a:r>
                <a: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ACTIVE IN EVERYDAY LIFE</a:t>
              </a:r>
              <a:b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en-GB" sz="10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 THE TIME </a:t>
              </a:r>
              <a:b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YOU SPEND </a:t>
              </a:r>
              <a:b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SITTING</a:t>
              </a:r>
              <a:endParaRPr lang="en-GB" sz="1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0B6494F2-63CC-5BBC-2D06-F77FAAF79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290" y="408429"/>
              <a:ext cx="530352" cy="53035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62CE48-B5C3-C537-EA51-A4F29DB98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52F512-8E09-0EE8-1BFD-8C68A62BF588}"/>
              </a:ext>
            </a:extLst>
          </p:cNvPr>
          <p:cNvGrpSpPr/>
          <p:nvPr/>
        </p:nvGrpSpPr>
        <p:grpSpPr>
          <a:xfrm>
            <a:off x="-4101" y="9133194"/>
            <a:ext cx="6879926" cy="909764"/>
            <a:chOff x="-4101" y="9133194"/>
            <a:chExt cx="6879926" cy="9097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70E136-B744-1194-6830-23BE0361310C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0" y="9109018"/>
              <a:chExt cx="6879926" cy="90976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035710-74A8-A580-A0F6-F70E2DA1F00E}"/>
                  </a:ext>
                </a:extLst>
              </p:cNvPr>
              <p:cNvSpPr/>
              <p:nvPr/>
            </p:nvSpPr>
            <p:spPr>
              <a:xfrm>
                <a:off x="0" y="9109018"/>
                <a:ext cx="6858000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9161BA-E57F-CE2B-495C-71853E972522}"/>
                  </a:ext>
                </a:extLst>
              </p:cNvPr>
              <p:cNvSpPr txBox="1"/>
              <p:nvPr/>
            </p:nvSpPr>
            <p:spPr>
              <a:xfrm>
                <a:off x="21927" y="9172396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The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campaign was initiated by EONS and is run in association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with key campaign partner, ESMO.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More info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D3589CC-A1EB-DF91-AFF3-462F3F4BD76E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9" name="Ovaal 2">
                  <a:extLst>
                    <a:ext uri="{FF2B5EF4-FFF2-40B4-BE49-F238E27FC236}">
                      <a16:creationId xmlns:a16="http://schemas.microsoft.com/office/drawing/2014/main" id="{87568991-DDC5-7732-84DC-0EB66F5A943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0" name="Picture 9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96E387B-AF5C-65A1-7E4B-506F76B8E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5B4FFA9-339F-B469-727E-87B843F0E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61796" y="9394066"/>
              <a:ext cx="703986" cy="331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erson wearing headphones and a suit with the hands up&#10;&#10;Description automatically generated with low confidence">
            <a:extLst>
              <a:ext uri="{FF2B5EF4-FFF2-40B4-BE49-F238E27FC236}">
                <a16:creationId xmlns:a16="http://schemas.microsoft.com/office/drawing/2014/main" id="{0DE21086-2B80-7FDA-3754-5BB9F179E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r="4322" b="5274"/>
          <a:stretch/>
        </p:blipFill>
        <p:spPr>
          <a:xfrm flipH="1">
            <a:off x="-22502" y="0"/>
            <a:ext cx="6895936" cy="9906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576190" y="5485860"/>
            <a:ext cx="5781491" cy="2829284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61" y="6103412"/>
            <a:ext cx="553961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28835E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Any physical activity </a:t>
            </a:r>
            <a:b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is better than none! </a:t>
            </a:r>
            <a:endParaRPr lang="en-US" sz="4000" b="1" dirty="0">
              <a:solidFill>
                <a:srgbClr val="28835E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1266BD-CEA0-DDAD-E1CF-087DE57A7FD8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B2D51A9C-E357-6E3C-DBD9-8B99218F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FCD0A4BF-1EA8-4D3D-A909-62185172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6A442C-1179-7755-9C5C-89887E1D5E88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A9FD2D8-4D57-6B99-B56E-146CC996B325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17B8459-7C4F-37CA-D63B-05E17E275AFA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37B975-D858-EC14-CC7B-7AFAACC6184B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7A14CCD-1C71-C5F6-8604-5842B65AAAC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9B1BEE2-5B72-9215-A943-53E77E13B02A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7DD8EB9-652F-C551-FB7A-AF26DC548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230197-BD39-1BDF-79A2-0DAADE5A6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25B6CD-8BB1-F58C-A48E-E4EB4A9FE116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D70F924-EAFD-9CE6-6D3F-84DFD5E36CA5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EA07F48-CA60-E633-497E-2B75C126922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E71F5AF-D515-ADB7-0629-A04A056A01E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EEB05F8D-51C4-D399-8745-5959A4D4C75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2FE6DC6A-F906-888D-5333-B8C9AD4329B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5F1F307-C966-10C9-A95D-149F26947E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9215259B-AE9C-F092-15FC-A54BD8081D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2871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eelchair&#10;&#10;Description automatically generated with medium confidence">
            <a:extLst>
              <a:ext uri="{FF2B5EF4-FFF2-40B4-BE49-F238E27FC236}">
                <a16:creationId xmlns:a16="http://schemas.microsoft.com/office/drawing/2014/main" id="{899A11EB-D42E-48D8-7EAB-D2B56044D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3" t="13850" b="1382"/>
          <a:stretch/>
        </p:blipFill>
        <p:spPr>
          <a:xfrm>
            <a:off x="0" y="-1"/>
            <a:ext cx="6895936" cy="9906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799896" y="3731055"/>
            <a:ext cx="5781491" cy="4174764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23" y="4105954"/>
            <a:ext cx="553961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28835E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Provide support </a:t>
            </a:r>
            <a:br>
              <a:rPr lang="cs-CZ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and tailor</a:t>
            </a:r>
            <a:r>
              <a:rPr lang="cs-CZ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recommendations </a:t>
            </a:r>
            <a:br>
              <a:rPr lang="cs-CZ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for patients at risk </a:t>
            </a:r>
            <a:br>
              <a:rPr lang="cs-CZ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for inactivity </a:t>
            </a:r>
            <a:endParaRPr lang="en-US" sz="4000" b="1" dirty="0">
              <a:solidFill>
                <a:srgbClr val="28835E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8BD517-74D6-BEC5-1A1B-9B94E8D47711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1388B878-4034-324C-54C7-4B618C43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4EFBFAE-5FAE-162D-DFA1-684D6DB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D62C64-3FB6-AD53-AA8E-0888B63727AA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C7DE0CB-B1A5-FD61-9D6F-BDC29E57CC2E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DD6B698-A91E-EE0D-022C-B30FCD54E747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FBC082-BBD1-63DB-0159-17EBA05F97FF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D4C0B7B-34C7-77AF-28F7-D188E7EFFB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7061B301-7997-9DE2-81DA-BA46F9ACC2BD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0FA1537-E8D5-7CAC-0421-B450ABC8A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17B220-FC88-7139-F43A-EA138D2C9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915F33-B06A-4A02-BD12-9D76D0CCE82B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FCB67EE-6D58-61CB-AD78-7A26A27CD045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AD2DD87-CFEC-CA09-CC19-7E254231665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D31C17F-F974-0603-F35D-121299E7CF4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5D25F388-FD88-E2C5-5E03-B00934E9CE5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1F55B7A1-F2A6-C399-A95D-1A94EEAA84B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A9EDA85-C18B-842F-A4B1-A156A61DA5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29D1E4E9-6077-F761-00CC-B308B183F9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879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BF410AB-9CC6-0641-088D-3184FCA8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5" r="17944"/>
          <a:stretch/>
        </p:blipFill>
        <p:spPr>
          <a:xfrm>
            <a:off x="-1" y="0"/>
            <a:ext cx="6857999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226152" y="3920840"/>
            <a:ext cx="4427373" cy="48268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613" y="5501924"/>
            <a:ext cx="4167155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4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Customized text</a:t>
            </a:r>
            <a:endParaRPr lang="en-GB" sz="34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F916CE-0624-4EA7-AB9A-6C4C006BCA7D}"/>
              </a:ext>
            </a:extLst>
          </p:cNvPr>
          <p:cNvSpPr/>
          <p:nvPr/>
        </p:nvSpPr>
        <p:spPr>
          <a:xfrm>
            <a:off x="321465" y="2598636"/>
            <a:ext cx="2454399" cy="286470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DD9D9B0B-185C-4B2B-98B2-B4412338F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53" y="3004121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34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Paste your photo</a:t>
            </a:r>
            <a:endParaRPr lang="en-GB" sz="34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B9CCA-27E4-D1EF-6748-FF940A2A644A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19A43E0C-1FFA-66FD-8C96-DC112A60A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F4A671E-F82D-294A-A6F4-D5EC28F64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1CFC11-7386-C15E-CFED-6059D331E8C2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54DB5D2-E6A1-E3A9-3B64-E2A16D245681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D634DB4-9499-BF91-3F9C-4169439C183D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B25833-DE09-4560-0DFE-B56083844BDA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C8ED8946-E4D7-5481-24DE-C09217F93D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B8EA73B7-E46B-54D0-185F-359358FFA3AC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9498622-3E83-6BCA-7357-33C2E6EC4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C48BAB-8656-AE00-ACBE-F040D3B5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200A28-4DC7-1AE9-DA3D-6E9643AC64C4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46938DA-BBCA-6FE2-C68F-D1424C3E55F8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D2D1A8-F1CE-ABFE-99B4-C86DDA4B40F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0CC195-AB38-FB78-5AEB-50D61FE080B3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99FF0BAA-11CE-6A7B-683D-8BB005F9EA6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39149571-51D1-135D-1942-4945B0AF2B1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6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B7CDA78-4EC9-2C85-1267-626069C2CB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F154A30-B1A6-8F41-0E7A-32AD76CF0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C24DA46-EF75-982B-21A1-E611F7E67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5" r="17944"/>
          <a:stretch/>
        </p:blipFill>
        <p:spPr>
          <a:xfrm>
            <a:off x="-1" y="0"/>
            <a:ext cx="6857999" cy="9906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41926" y="3179632"/>
            <a:ext cx="4427373" cy="3348759"/>
          </a:xfrm>
          <a:prstGeom prst="roundRect">
            <a:avLst/>
          </a:prstGeom>
          <a:solidFill>
            <a:schemeClr val="bg1">
              <a:alpha val="5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59" y="3260331"/>
            <a:ext cx="4167155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2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150 minutes </a:t>
            </a:r>
            <a:br>
              <a:rPr lang="cs-CZ" sz="32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32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of moderate intensity physical activity </a:t>
            </a:r>
            <a:br>
              <a:rPr lang="cs-CZ" sz="32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32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per week will reduce your cancer risk! </a:t>
            </a:r>
            <a:endParaRPr lang="en-GB" sz="60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05DCB7-F192-5D9D-98D2-28C747BBAC91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6EAC16-08BE-E1B4-6D9F-EBD92D8E3CD9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70CAE8A-5392-A607-5054-D0077DDE631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796E468-530A-FFE7-ACDA-15C6BE714EA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947706-95E8-573A-850B-E54CAB0CEE7F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37" name="Ovaal 41">
                <a:extLst>
                  <a:ext uri="{FF2B5EF4-FFF2-40B4-BE49-F238E27FC236}">
                    <a16:creationId xmlns:a16="http://schemas.microsoft.com/office/drawing/2014/main" id="{EEEFC142-5FB3-E665-E92B-B4866FE230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7">
                <a:extLst>
                  <a:ext uri="{FF2B5EF4-FFF2-40B4-BE49-F238E27FC236}">
                    <a16:creationId xmlns:a16="http://schemas.microsoft.com/office/drawing/2014/main" id="{2C14033F-5EC7-2082-27B2-719CB3BBD700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EE998199-28FB-9201-F44A-532D69C8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10A1FA-EF4C-CDAB-7F67-67F64084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238220-B12D-A80C-D8CE-826393E02506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9D6DCC8-EB9B-F07B-5E9D-9E7E837E149C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F27233-71AD-B96C-6770-53A08EA52B8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2555012-B40C-7234-34A7-E1F2211A9712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4538384-B654-222A-196F-B6D815369F9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1" name="Ovaal 2">
                    <a:extLst>
                      <a:ext uri="{FF2B5EF4-FFF2-40B4-BE49-F238E27FC236}">
                        <a16:creationId xmlns:a16="http://schemas.microsoft.com/office/drawing/2014/main" id="{7BA484BC-BC7E-4D05-74CC-1EEC85AF34F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2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6621F31-9B2F-EE5E-935B-B924FA9507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4DFC40AF-36A9-B5EE-5B9C-1B0ADD6C4F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0B73512C-F706-2A18-F4EC-6A3E73747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2" t="-207" r="18356" b="2427"/>
          <a:stretch/>
        </p:blipFill>
        <p:spPr>
          <a:xfrm>
            <a:off x="-6973" y="-50800"/>
            <a:ext cx="6857999" cy="99809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124790" y="5344940"/>
            <a:ext cx="6402706" cy="254254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1" y="5507942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6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Take the stairs, walk, run, </a:t>
            </a:r>
            <a:br>
              <a:rPr lang="cs-CZ" sz="36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36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cycle, swim, jump, dance, whenever you can! </a:t>
            </a:r>
            <a:endParaRPr lang="en-GB" sz="48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AB96E-2391-9B3D-02BE-1013BB3538E7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15" name="Freeform 72">
              <a:extLst>
                <a:ext uri="{FF2B5EF4-FFF2-40B4-BE49-F238E27FC236}">
                  <a16:creationId xmlns:a16="http://schemas.microsoft.com/office/drawing/2014/main" id="{349257BC-B117-C7FB-1B98-93F8F6DAB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id="{D0FA596A-E130-7D4B-3523-E688605C6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A29E3CB-1ABD-6D20-E20F-D9D65A8052FA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F9D068C-292D-25BD-3B16-DCC69CD403F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1DB55D1-0566-CEAF-940E-4B25C02BFFED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21C7D3-04DE-46A1-06F2-47A7BC2AAA9C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56" name="Ovaal 41">
                <a:extLst>
                  <a:ext uri="{FF2B5EF4-FFF2-40B4-BE49-F238E27FC236}">
                    <a16:creationId xmlns:a16="http://schemas.microsoft.com/office/drawing/2014/main" id="{E96642B6-3064-D3C1-B76A-BBE6AE8494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7">
                <a:extLst>
                  <a:ext uri="{FF2B5EF4-FFF2-40B4-BE49-F238E27FC236}">
                    <a16:creationId xmlns:a16="http://schemas.microsoft.com/office/drawing/2014/main" id="{20D81AFC-ABFB-3118-42D0-9ACE22D6C7DA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B27D6679-52E6-2B8A-89F6-498B5D52F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B5B5C1-0C6A-8CB9-9439-12A7CC7E6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A9045DD-7020-7BC4-6FA4-8138BAEA668C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993CCA5-54B1-B7E9-8696-A1861D2CCA42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4FFDB6E-0E31-E22C-F0FB-DC6B2BE7136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64837C7-5FDF-4176-BAF1-BF0130CB1F1F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DCBE5CA-3DCA-BB69-69D6-BA641D39EA0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54" name="Ovaal 2">
                    <a:extLst>
                      <a:ext uri="{FF2B5EF4-FFF2-40B4-BE49-F238E27FC236}">
                        <a16:creationId xmlns:a16="http://schemas.microsoft.com/office/drawing/2014/main" id="{7C261497-0BB2-D92C-085D-1D51A5FEC82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55" name="Picture 54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BC496A3-0AE3-2C60-3885-440E358022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D9B47B40-D32A-52B2-F173-C1EFAF98F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doing a handstand on a basketball court&#10;&#10;Description automatically generated with medium confidence">
            <a:extLst>
              <a:ext uri="{FF2B5EF4-FFF2-40B4-BE49-F238E27FC236}">
                <a16:creationId xmlns:a16="http://schemas.microsoft.com/office/drawing/2014/main" id="{5C666D09-25B8-0160-928D-94BFA78F1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 t="13510" r="18931" b="9699"/>
          <a:stretch/>
        </p:blipFill>
        <p:spPr>
          <a:xfrm>
            <a:off x="-18970" y="10244"/>
            <a:ext cx="6865107" cy="98957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124790" y="3778102"/>
            <a:ext cx="3887229" cy="41093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410" y="4168815"/>
            <a:ext cx="43523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6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Take the stairs, </a:t>
            </a:r>
            <a:br>
              <a:rPr lang="en-GB" sz="36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36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walk, run, cycle, swim, jump</a:t>
            </a:r>
            <a:r>
              <a:rPr lang="en-GB" sz="3600" b="1" i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, </a:t>
            </a:r>
            <a:br>
              <a:rPr lang="en-GB" sz="3600" b="1" i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3600" b="1" i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dance, </a:t>
            </a:r>
            <a:br>
              <a:rPr lang="en-GB" sz="3600" b="1" i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3600" b="1" i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whenever </a:t>
            </a:r>
            <a:r>
              <a:rPr lang="en-GB" sz="36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you can! </a:t>
            </a:r>
            <a:endParaRPr lang="en-GB" sz="48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862AAE-87BA-B19C-6C61-3E3A60A4D434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6CB3A22-3CD7-F899-A941-671BB08BB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BD36B06-7F25-FEE8-3A4A-A8D6FA955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EC2C9D-4B76-90E6-7D92-34F41D125AFF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1A0DD1-8088-09F2-66D7-26CC289E9AA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03E81F7-F740-A04E-F954-B2EFD5C42D41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44C176-A8A8-97CC-16C7-FA408614009B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384B1E0B-45C8-B61A-8246-2EADC2FCE4B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E8A2C04F-5E9B-891B-A01C-F767365CD892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9A1FF95B-D72A-4189-5C3B-D1C1A06ED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6CC607-1FE8-D5BA-01B4-7A6FD4B5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C1F6AB-BE6B-09CB-1B6D-AC55DEB7F214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4059AAD-6B52-9C49-F459-480F015C49F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A37542D-B336-5BA3-3C22-4EE4B42F938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4129F8-0E3E-296D-E5F2-CC27A5867327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6319068-8FF6-8634-73ED-D83B4E729B7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8" name="Ovaal 2">
                    <a:extLst>
                      <a:ext uri="{FF2B5EF4-FFF2-40B4-BE49-F238E27FC236}">
                        <a16:creationId xmlns:a16="http://schemas.microsoft.com/office/drawing/2014/main" id="{22D0F6DF-4075-8850-F3F4-A94E95A3D47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4" name="Picture 23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B09DB93-D7F7-2E70-E015-821903AF3D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5F94EC87-2E9C-26D1-6C7E-F7A76F88F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wimming in a pool&#10;&#10;Description automatically generated with low confidence">
            <a:extLst>
              <a:ext uri="{FF2B5EF4-FFF2-40B4-BE49-F238E27FC236}">
                <a16:creationId xmlns:a16="http://schemas.microsoft.com/office/drawing/2014/main" id="{E593D3C1-93BE-0C64-BBA5-3469E919D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-242" r="13575" b="242"/>
          <a:stretch/>
        </p:blipFill>
        <p:spPr>
          <a:xfrm>
            <a:off x="-6973" y="-69042"/>
            <a:ext cx="6864973" cy="99750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521127" y="6476681"/>
            <a:ext cx="5781491" cy="1899684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20" y="6824380"/>
            <a:ext cx="553961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0" dirty="0">
                <a:solidFill>
                  <a:srgbClr val="28835E"/>
                </a:solidFill>
                <a:effectLst/>
                <a:latin typeface="WordVisi_MSFontService"/>
              </a:rPr>
              <a:t>Get moving for health! </a:t>
            </a:r>
            <a:endParaRPr lang="en-US" sz="40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BEF86D-C95D-0C90-7420-7AF2987CAF6C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289892CD-EC9E-4721-C56E-825CCD2C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5DD48054-4F20-608C-D8CD-B725B5156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B55468-00B2-DC77-F4F8-ED9AA6F44F19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73D8735-95D7-3308-2069-2F9F42B24DC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E7754DA-27CC-2329-6A2F-800C95C794D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6D8B2-2CCE-8862-BACA-1BD241724F70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B2A43A7C-D6F3-E5C3-993C-F3F5C04FDEC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0C3ECD9A-62AE-2F8E-96D6-206829FD33BF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B7965DC-F813-2428-EAC2-7FB203EC8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D700F1-ED8C-B709-E12B-B30AD1436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2AD1E4-20E1-8122-A586-51434A54DB02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9D7BF39-D632-7FFD-35D5-61D02A60E4FB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6864994-7AEA-3599-BBED-AB1126E4A8A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41695BC-5864-C90F-0309-02AAA17B48D0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3FE4600-C526-7BA5-CDCE-57B5169F390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FD2B36D2-CF02-1A0B-4DF6-E973AF46ABA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D3453EE-7A11-7B55-EEDA-D06F68EFC5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52D897D4-FC7C-D9BB-1D4A-369CDAD8BF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56852-1AC3-5DED-5477-40FF34A3D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6972" y="-1"/>
            <a:ext cx="6857999" cy="9906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622433" y="3001169"/>
            <a:ext cx="5781491" cy="4706267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36" y="3417068"/>
            <a:ext cx="553961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Being physically active reduces the likelihood </a:t>
            </a:r>
            <a:br>
              <a:rPr lang="cs-CZ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of some of the most common cancers </a:t>
            </a:r>
            <a:br>
              <a:rPr lang="cs-CZ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and also other diseases </a:t>
            </a:r>
            <a:endParaRPr lang="en-US" sz="72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FB86C5-2934-4836-DB0B-E11DD35C7604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BA4BAF08-E057-2725-318C-C71CD12F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9F27B02-2B51-25DB-C284-526AEE1CB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BCCD24-0EF2-61FA-3F70-C2A9AF027901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5BC9A2A-D566-0CF4-41E0-0C2CF897A084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B7A8D6-1D37-6D1E-A1FA-D48460BB3E97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A38EA0-4E12-BF9F-561E-BD597DE35578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205ED8A-EB4C-9DD0-DD42-B071BE0AAB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4233F075-EABD-DC5F-4C1C-83CADE02E6B6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C8BF62E1-D5B9-7CC5-FDDD-49EBF2B5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AE858-008A-2E1D-D0B3-559B42FB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8C6FAC-F0E9-A53D-AD9A-AA21437C7213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0BDBE41-D1A9-80F8-AB6A-8CCBD5DE754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AF6FBE2-01AD-BC6A-6080-4BC59DE658D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8E3A418-469A-998C-162B-39A54B4294CA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B0A5531-DFB5-AA17-8EA2-80CF30D353D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12D9C971-31D4-1C1A-F751-22E2EEDF597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B296691-218E-9B9A-11BF-ACB243EAC8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AB3ED00E-F904-11BB-3CE6-3577B36D7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E38A4E-4419-A506-008E-3E252AB12E56}"/>
              </a:ext>
            </a:extLst>
          </p:cNvPr>
          <p:cNvGrpSpPr/>
          <p:nvPr/>
        </p:nvGrpSpPr>
        <p:grpSpPr>
          <a:xfrm>
            <a:off x="132258" y="4555419"/>
            <a:ext cx="6586415" cy="1708298"/>
            <a:chOff x="132258" y="4555419"/>
            <a:chExt cx="6586415" cy="170829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DF9685-ED49-FC94-420B-5FAD5741CB34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healthcare professionals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94B86EF-B186-4B6B-88ED-83589B6946DC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DDE60EE-5ED1-F0B1-FCB0-AB63AE67E64D}"/>
              </a:ext>
            </a:extLst>
          </p:cNvPr>
          <p:cNvGrpSpPr/>
          <p:nvPr/>
        </p:nvGrpSpPr>
        <p:grpSpPr>
          <a:xfrm>
            <a:off x="2467614" y="375565"/>
            <a:ext cx="1946763" cy="1975708"/>
            <a:chOff x="2467614" y="375565"/>
            <a:chExt cx="1946763" cy="1975708"/>
          </a:xfrm>
        </p:grpSpPr>
        <p:sp>
          <p:nvSpPr>
            <p:cNvPr id="47" name="Ovaal 41">
              <a:extLst>
                <a:ext uri="{FF2B5EF4-FFF2-40B4-BE49-F238E27FC236}">
                  <a16:creationId xmlns:a16="http://schemas.microsoft.com/office/drawing/2014/main" id="{2701A0D3-73D1-2649-9C91-E46D1BEFB2EA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288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TextBox 7">
              <a:extLst>
                <a:ext uri="{FF2B5EF4-FFF2-40B4-BE49-F238E27FC236}">
                  <a16:creationId xmlns:a16="http://schemas.microsoft.com/office/drawing/2014/main" id="{D75BC482-CB77-84A5-A3E3-5B7442E2E1B3}"/>
                </a:ext>
              </a:extLst>
            </p:cNvPr>
            <p:cNvSpPr txBox="1"/>
            <p:nvPr/>
          </p:nvSpPr>
          <p:spPr>
            <a:xfrm>
              <a:off x="2467614" y="704718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 PH</a:t>
              </a:r>
              <a:r>
                <a: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YSICALLY </a:t>
              </a:r>
            </a:p>
            <a:p>
              <a:pPr algn="ctr" rtl="0" fontAlgn="base"/>
              <a:r>
                <a:rPr lang="en-US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ACTIVE IN EVERYDAY LIFE</a:t>
              </a:r>
              <a:b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en-GB" sz="10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LIMIT THE TIME </a:t>
              </a:r>
              <a:b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YOU SPEND </a:t>
              </a:r>
              <a:b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SITTING</a:t>
              </a:r>
              <a:endParaRPr lang="en-GB" sz="10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59" name="Picture 58" descr="Icon&#10;&#10;Description automatically generated">
              <a:extLst>
                <a:ext uri="{FF2B5EF4-FFF2-40B4-BE49-F238E27FC236}">
                  <a16:creationId xmlns:a16="http://schemas.microsoft.com/office/drawing/2014/main" id="{DBCDC2C7-1967-5257-A7DD-E04543EF4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290" y="408429"/>
              <a:ext cx="530352" cy="53035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27C4581-DA2C-3737-09E1-220BA75C2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7172191-24D8-E850-0C89-2F8FA7CEA112}"/>
              </a:ext>
            </a:extLst>
          </p:cNvPr>
          <p:cNvGrpSpPr/>
          <p:nvPr/>
        </p:nvGrpSpPr>
        <p:grpSpPr>
          <a:xfrm>
            <a:off x="-4101" y="9133194"/>
            <a:ext cx="6879926" cy="909764"/>
            <a:chOff x="-4101" y="9133194"/>
            <a:chExt cx="6879926" cy="9097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6F02C2E-6C5E-04A8-FC70-0F693A8EC90E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0" y="9109018"/>
              <a:chExt cx="6879926" cy="90976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AEF733-9163-B5EA-261A-E1EC4AD97E78}"/>
                  </a:ext>
                </a:extLst>
              </p:cNvPr>
              <p:cNvSpPr/>
              <p:nvPr/>
            </p:nvSpPr>
            <p:spPr>
              <a:xfrm>
                <a:off x="0" y="9109018"/>
                <a:ext cx="6858000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8E7DCE-6597-B18B-D9E6-DD5C3BDDF6BD}"/>
                  </a:ext>
                </a:extLst>
              </p:cNvPr>
              <p:cNvSpPr txBox="1"/>
              <p:nvPr/>
            </p:nvSpPr>
            <p:spPr>
              <a:xfrm>
                <a:off x="21927" y="9172396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The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campaign was initiated by EONS and is run in association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with key campaign partner, ESMO.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More info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01FFF7E-23A4-C636-7D23-4804B37AA7D4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10" name="Ovaal 2">
                  <a:extLst>
                    <a:ext uri="{FF2B5EF4-FFF2-40B4-BE49-F238E27FC236}">
                      <a16:creationId xmlns:a16="http://schemas.microsoft.com/office/drawing/2014/main" id="{2973487B-3940-B2DD-6BAE-ACCF282BE44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" name="Picture 1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1FB70B6-C88B-A27F-161B-9D170D7951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46E25B5-A381-70CA-C66D-DE7EBBBD0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61796" y="9394066"/>
              <a:ext cx="703986" cy="331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person, hand&#10;&#10;Description automatically generated">
            <a:extLst>
              <a:ext uri="{FF2B5EF4-FFF2-40B4-BE49-F238E27FC236}">
                <a16:creationId xmlns:a16="http://schemas.microsoft.com/office/drawing/2014/main" id="{26173116-10BC-42EA-94B4-381E43D52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1546" b="4565"/>
          <a:stretch/>
        </p:blipFill>
        <p:spPr>
          <a:xfrm>
            <a:off x="-6973" y="-1"/>
            <a:ext cx="6862107" cy="9906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719288" y="3717284"/>
            <a:ext cx="5781491" cy="2790031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47" y="4378881"/>
            <a:ext cx="5751782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Ask your patients </a:t>
            </a:r>
            <a:br>
              <a:rPr lang="cs-CZ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</a:b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about physical activities!  </a:t>
            </a:r>
            <a:endParaRPr lang="en-GB" sz="2400" b="1" dirty="0">
              <a:solidFill>
                <a:srgbClr val="28835E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AE10A4-6064-46A9-EEC1-6977F184EE71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80F3CFC-6490-7188-D919-A0AECC57B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9F9D9767-1C51-D599-B503-752AE8BBE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3425AD-D4AF-8502-C88D-61297ADD3B86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6576E54-038E-4A96-773E-1AF0B13A3C9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5912A56-CE65-0CE8-4842-D35EBA0128CE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EB644-2D50-658D-86C7-0C3B8F681329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6911F61-584A-349F-8FCD-2BD34F709D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0CE2CA42-3176-74BA-1368-6124024BCE4A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40DAF3D-8D5B-BBCB-5F6C-23BFA3E54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D997-E0A0-47AC-1EB6-11496F0A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E5E4A8-45D6-C7D1-590D-6DAD2FF5BBCE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B7A5002-08DC-0450-A162-F749CB6DD56B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570450A-CFF0-83BE-7FA1-107F94B2F15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6764F7B-8E55-CBB1-BF46-8579C597E2B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9B36820D-028D-C03A-467F-D65B5A7985F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27EF2954-B2C8-739D-2525-C3C3EBEFC88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7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3A1D60C-4285-EA0A-377E-E83C972825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9CFAECF6-6992-AB52-E74C-05306B553C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C990F4-CF31-D198-B6A7-212F2A28BA08}"/>
              </a:ext>
            </a:extLst>
          </p:cNvPr>
          <p:cNvSpPr/>
          <p:nvPr/>
        </p:nvSpPr>
        <p:spPr>
          <a:xfrm>
            <a:off x="0" y="-7785"/>
            <a:ext cx="6867277" cy="839698"/>
          </a:xfrm>
          <a:prstGeom prst="rect">
            <a:avLst/>
          </a:prstGeom>
          <a:gradFill flip="none" rotWithShape="1">
            <a:gsLst>
              <a:gs pos="58000">
                <a:srgbClr val="C7D3E2"/>
              </a:gs>
              <a:gs pos="0">
                <a:srgbClr val="DEE0E2"/>
              </a:gs>
              <a:gs pos="50000">
                <a:srgbClr val="D9DCDE"/>
              </a:gs>
              <a:gs pos="100000">
                <a:srgbClr val="C2CFE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wo people talking&#10;&#10;Description automatically generated with low confidence">
            <a:extLst>
              <a:ext uri="{FF2B5EF4-FFF2-40B4-BE49-F238E27FC236}">
                <a16:creationId xmlns:a16="http://schemas.microsoft.com/office/drawing/2014/main" id="{A460088A-27BE-6717-9A9F-2AB44771E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r="54709" b="26805"/>
          <a:stretch/>
        </p:blipFill>
        <p:spPr>
          <a:xfrm>
            <a:off x="0" y="828538"/>
            <a:ext cx="3963106" cy="9077462"/>
          </a:xfrm>
          <a:prstGeom prst="rect">
            <a:avLst/>
          </a:prstGeom>
        </p:spPr>
      </p:pic>
      <p:pic>
        <p:nvPicPr>
          <p:cNvPr id="51" name="Picture 50" descr="Two people talking&#10;&#10;Description automatically generated with low confidence">
            <a:extLst>
              <a:ext uri="{FF2B5EF4-FFF2-40B4-BE49-F238E27FC236}">
                <a16:creationId xmlns:a16="http://schemas.microsoft.com/office/drawing/2014/main" id="{998496CA-8885-1E27-A820-CD8348AC6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0" r="24154" b="26805"/>
          <a:stretch/>
        </p:blipFill>
        <p:spPr>
          <a:xfrm>
            <a:off x="3963106" y="828538"/>
            <a:ext cx="2904171" cy="90774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719288" y="3032834"/>
            <a:ext cx="5781491" cy="477855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36" y="3277860"/>
            <a:ext cx="553961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solidFill>
                  <a:srgbClr val="28835E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GB" sz="4000" b="1" i="0" dirty="0">
                <a:solidFill>
                  <a:srgbClr val="28835E"/>
                </a:solidFill>
                <a:effectLst/>
                <a:latin typeface="Calibri" panose="020F0502020204030204" pitchFamily="34" charset="0"/>
              </a:rPr>
              <a:t>Recommend at least 150 minutes of moderate intensity physical activity of per week for patients that can </a:t>
            </a:r>
            <a:endParaRPr lang="en-US" sz="7200" b="1" dirty="0">
              <a:solidFill>
                <a:srgbClr val="28835E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1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73F3C9-5F0A-EF97-8F20-415682072471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2E8C3965-0F1C-B633-D50A-FFB1C9A9E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id="{0A0505EB-7F80-F3C0-E07F-0C1EADA1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98041B5-6508-6117-009B-77025A84EA96}"/>
                </a:ext>
              </a:extLst>
            </p:cNvPr>
            <p:cNvGrpSpPr/>
            <p:nvPr/>
          </p:nvGrpSpPr>
          <p:grpSpPr>
            <a:xfrm>
              <a:off x="439174" y="370875"/>
              <a:ext cx="1792224" cy="1792224"/>
              <a:chOff x="438977" y="415290"/>
              <a:chExt cx="1792224" cy="1792224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8E77C26-61F6-1343-E141-E14976B2FE67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5AF06C9-B446-5B44-2C14-3F8F784AB47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739E5B9-C3F7-7F46-553C-4A43BC6F790B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72" name="Ovaal 41">
                <a:extLst>
                  <a:ext uri="{FF2B5EF4-FFF2-40B4-BE49-F238E27FC236}">
                    <a16:creationId xmlns:a16="http://schemas.microsoft.com/office/drawing/2014/main" id="{AA693021-56E1-0867-716F-0A0106D3DD1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">
                <a:extLst>
                  <a:ext uri="{FF2B5EF4-FFF2-40B4-BE49-F238E27FC236}">
                    <a16:creationId xmlns:a16="http://schemas.microsoft.com/office/drawing/2014/main" id="{AC9F5CE6-1720-FF27-0218-C870E07B6286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CD6FC9F7-09A5-AEA1-1611-A533B6F1F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DBFB17-95F3-DC1E-329D-D89F9D91B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0606CFE-5862-3698-2713-74EDF6885BF8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FE2C8E5-9B05-650F-D8DC-152C73DC0CED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9570097-A4DB-D1DF-E606-E04E67AC2E5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E38AC8B-BE3B-E8BA-EBDE-2EEF916773F8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8835E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 campaign was initiated by EONS and is run in association </a:t>
                  </a:r>
                  <a:br>
                    <a:rPr lang="en-GB" sz="1200" b="1" dirty="0">
                      <a:solidFill>
                        <a:srgbClr val="28835E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8835E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D9112D4C-BEBD-8CA4-2184-DEDC07F4384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70" name="Ovaal 2">
                    <a:extLst>
                      <a:ext uri="{FF2B5EF4-FFF2-40B4-BE49-F238E27FC236}">
                        <a16:creationId xmlns:a16="http://schemas.microsoft.com/office/drawing/2014/main" id="{CB511C70-7A63-F363-9167-F2FF6D463B9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71" name="Picture 70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C23B11F-950F-41CB-1CEC-01AC3D4295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68D8F793-736B-3FBA-F152-92B8B4F1F2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72769B-071A-402A-9362-6F07A70404B9}"/>
</file>

<file path=customXml/itemProps2.xml><?xml version="1.0" encoding="utf-8"?>
<ds:datastoreItem xmlns:ds="http://schemas.openxmlformats.org/officeDocument/2006/customXml" ds:itemID="{457D3A29-4ECA-4BCF-B5C4-DAA1EB57FB98}"/>
</file>

<file path=customXml/itemProps3.xml><?xml version="1.0" encoding="utf-8"?>
<ds:datastoreItem xmlns:ds="http://schemas.openxmlformats.org/officeDocument/2006/customXml" ds:itemID="{E116EA86-15B6-416F-87E4-D0E2C91359F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862</Words>
  <Application>Microsoft Office PowerPoint</Application>
  <PresentationFormat>A4 Paper (210x297 mm)</PresentationFormat>
  <Paragraphs>138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5</cp:revision>
  <cp:lastPrinted>2021-11-01T10:57:37Z</cp:lastPrinted>
  <dcterms:created xsi:type="dcterms:W3CDTF">2021-10-31T06:37:30Z</dcterms:created>
  <dcterms:modified xsi:type="dcterms:W3CDTF">2022-08-09T21:20:51Z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