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66" r:id="rId5"/>
    <p:sldId id="259" r:id="rId6"/>
    <p:sldId id="260" r:id="rId7"/>
    <p:sldId id="261" r:id="rId8"/>
    <p:sldId id="262" r:id="rId9"/>
    <p:sldId id="263" r:id="rId10"/>
    <p:sldId id="267" r:id="rId11"/>
    <p:sldId id="264" r:id="rId12"/>
    <p:sldId id="268" r:id="rId13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C595"/>
    <a:srgbClr val="ADADAD"/>
    <a:srgbClr val="D1FBF0"/>
    <a:srgbClr val="E77E0D"/>
    <a:srgbClr val="2585C2"/>
    <a:srgbClr val="CC431F"/>
    <a:srgbClr val="0E0E04"/>
    <a:srgbClr val="2E2F33"/>
    <a:srgbClr val="313339"/>
    <a:srgbClr val="A4A4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527FDC-453D-4409-AD33-B7CF73D4AF14}" v="44" dt="2022-11-14T18:58:03.018"/>
    <p1510:client id="{FFC367F5-E81D-4E7A-ADE6-6C5390531C98}" v="52" dt="2022-08-09T18:07:40.4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>
        <p:scale>
          <a:sx n="77" d="100"/>
          <a:sy n="77" d="100"/>
        </p:scale>
        <p:origin x="2129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a" userId="S::michaela_popelka.me#ext#@eonseurope.onmicrosoft.com::9ba4d948-eba3-4092-b31a-e9a93149cb4e" providerId="AD" clId="Web-{E1527FDC-453D-4409-AD33-B7CF73D4AF14}"/>
    <pc:docChg chg="modSld">
      <pc:chgData name="michaela" userId="S::michaela_popelka.me#ext#@eonseurope.onmicrosoft.com::9ba4d948-eba3-4092-b31a-e9a93149cb4e" providerId="AD" clId="Web-{E1527FDC-453D-4409-AD33-B7CF73D4AF14}" dt="2022-11-14T18:58:03.018" v="16" actId="20577"/>
      <pc:docMkLst>
        <pc:docMk/>
      </pc:docMkLst>
      <pc:sldChg chg="modSp">
        <pc:chgData name="michaela" userId="S::michaela_popelka.me#ext#@eonseurope.onmicrosoft.com::9ba4d948-eba3-4092-b31a-e9a93149cb4e" providerId="AD" clId="Web-{E1527FDC-453D-4409-AD33-B7CF73D4AF14}" dt="2022-11-14T18:57:22.986" v="3" actId="20577"/>
        <pc:sldMkLst>
          <pc:docMk/>
          <pc:sldMk cId="1894852186" sldId="259"/>
        </pc:sldMkLst>
        <pc:spChg chg="mod">
          <ac:chgData name="michaela" userId="S::michaela_popelka.me#ext#@eonseurope.onmicrosoft.com::9ba4d948-eba3-4092-b31a-e9a93149cb4e" providerId="AD" clId="Web-{E1527FDC-453D-4409-AD33-B7CF73D4AF14}" dt="2022-11-14T18:57:22.986" v="3" actId="20577"/>
          <ac:spMkLst>
            <pc:docMk/>
            <pc:sldMk cId="1894852186" sldId="259"/>
            <ac:spMk id="11" creationId="{5A4D8C3D-E57B-9324-2394-50312DA74893}"/>
          </ac:spMkLst>
        </pc:spChg>
      </pc:sldChg>
      <pc:sldChg chg="modSp">
        <pc:chgData name="michaela" userId="S::michaela_popelka.me#ext#@eonseurope.onmicrosoft.com::9ba4d948-eba3-4092-b31a-e9a93149cb4e" providerId="AD" clId="Web-{E1527FDC-453D-4409-AD33-B7CF73D4AF14}" dt="2022-11-14T18:57:27.548" v="5" actId="20577"/>
        <pc:sldMkLst>
          <pc:docMk/>
          <pc:sldMk cId="217776199" sldId="260"/>
        </pc:sldMkLst>
        <pc:spChg chg="mod">
          <ac:chgData name="michaela" userId="S::michaela_popelka.me#ext#@eonseurope.onmicrosoft.com::9ba4d948-eba3-4092-b31a-e9a93149cb4e" providerId="AD" clId="Web-{E1527FDC-453D-4409-AD33-B7CF73D4AF14}" dt="2022-11-14T18:57:27.548" v="5" actId="20577"/>
          <ac:spMkLst>
            <pc:docMk/>
            <pc:sldMk cId="217776199" sldId="260"/>
            <ac:spMk id="21" creationId="{608AA90A-A46F-C9E2-80A5-8A24A2A8E949}"/>
          </ac:spMkLst>
        </pc:spChg>
      </pc:sldChg>
      <pc:sldChg chg="modSp">
        <pc:chgData name="michaela" userId="S::michaela_popelka.me#ext#@eonseurope.onmicrosoft.com::9ba4d948-eba3-4092-b31a-e9a93149cb4e" providerId="AD" clId="Web-{E1527FDC-453D-4409-AD33-B7CF73D4AF14}" dt="2022-11-14T18:57:32.111" v="7" actId="20577"/>
        <pc:sldMkLst>
          <pc:docMk/>
          <pc:sldMk cId="4170530550" sldId="261"/>
        </pc:sldMkLst>
        <pc:spChg chg="mod">
          <ac:chgData name="michaela" userId="S::michaela_popelka.me#ext#@eonseurope.onmicrosoft.com::9ba4d948-eba3-4092-b31a-e9a93149cb4e" providerId="AD" clId="Web-{E1527FDC-453D-4409-AD33-B7CF73D4AF14}" dt="2022-11-14T18:57:32.111" v="7" actId="20577"/>
          <ac:spMkLst>
            <pc:docMk/>
            <pc:sldMk cId="4170530550" sldId="261"/>
            <ac:spMk id="60" creationId="{70D085EC-B37C-5CA9-4ADA-A9A4C5EB8F8D}"/>
          </ac:spMkLst>
        </pc:spChg>
      </pc:sldChg>
      <pc:sldChg chg="modSp">
        <pc:chgData name="michaela" userId="S::michaela_popelka.me#ext#@eonseurope.onmicrosoft.com::9ba4d948-eba3-4092-b31a-e9a93149cb4e" providerId="AD" clId="Web-{E1527FDC-453D-4409-AD33-B7CF73D4AF14}" dt="2022-11-14T18:57:35.908" v="9" actId="20577"/>
        <pc:sldMkLst>
          <pc:docMk/>
          <pc:sldMk cId="1482858064" sldId="262"/>
        </pc:sldMkLst>
        <pc:spChg chg="mod">
          <ac:chgData name="michaela" userId="S::michaela_popelka.me#ext#@eonseurope.onmicrosoft.com::9ba4d948-eba3-4092-b31a-e9a93149cb4e" providerId="AD" clId="Web-{E1527FDC-453D-4409-AD33-B7CF73D4AF14}" dt="2022-11-14T18:57:35.908" v="9" actId="20577"/>
          <ac:spMkLst>
            <pc:docMk/>
            <pc:sldMk cId="1482858064" sldId="262"/>
            <ac:spMk id="65" creationId="{7BA9AC6A-2952-33AD-36AC-3C3887ABBF5B}"/>
          </ac:spMkLst>
        </pc:spChg>
      </pc:sldChg>
      <pc:sldChg chg="modSp">
        <pc:chgData name="michaela" userId="S::michaela_popelka.me#ext#@eonseurope.onmicrosoft.com::9ba4d948-eba3-4092-b31a-e9a93149cb4e" providerId="AD" clId="Web-{E1527FDC-453D-4409-AD33-B7CF73D4AF14}" dt="2022-11-14T18:57:37.643" v="10" actId="20577"/>
        <pc:sldMkLst>
          <pc:docMk/>
          <pc:sldMk cId="2347749652" sldId="263"/>
        </pc:sldMkLst>
        <pc:spChg chg="mod">
          <ac:chgData name="michaela" userId="S::michaela_popelka.me#ext#@eonseurope.onmicrosoft.com::9ba4d948-eba3-4092-b31a-e9a93149cb4e" providerId="AD" clId="Web-{E1527FDC-453D-4409-AD33-B7CF73D4AF14}" dt="2022-11-14T18:57:37.643" v="10" actId="20577"/>
          <ac:spMkLst>
            <pc:docMk/>
            <pc:sldMk cId="2347749652" sldId="263"/>
            <ac:spMk id="22" creationId="{68135113-E1AD-8301-7A6F-1A63DDBF8A3D}"/>
          </ac:spMkLst>
        </pc:spChg>
      </pc:sldChg>
      <pc:sldChg chg="modSp">
        <pc:chgData name="michaela" userId="S::michaela_popelka.me#ext#@eonseurope.onmicrosoft.com::9ba4d948-eba3-4092-b31a-e9a93149cb4e" providerId="AD" clId="Web-{E1527FDC-453D-4409-AD33-B7CF73D4AF14}" dt="2022-11-14T18:57:57.143" v="15" actId="20577"/>
        <pc:sldMkLst>
          <pc:docMk/>
          <pc:sldMk cId="3748823521" sldId="264"/>
        </pc:sldMkLst>
        <pc:spChg chg="mod">
          <ac:chgData name="michaela" userId="S::michaela_popelka.me#ext#@eonseurope.onmicrosoft.com::9ba4d948-eba3-4092-b31a-e9a93149cb4e" providerId="AD" clId="Web-{E1527FDC-453D-4409-AD33-B7CF73D4AF14}" dt="2022-11-14T18:57:57.143" v="15" actId="20577"/>
          <ac:spMkLst>
            <pc:docMk/>
            <pc:sldMk cId="3748823521" sldId="264"/>
            <ac:spMk id="22" creationId="{D8AB6699-0D35-8D79-D5B6-570766AC7BA2}"/>
          </ac:spMkLst>
        </pc:spChg>
      </pc:sldChg>
      <pc:sldChg chg="modSp">
        <pc:chgData name="michaela" userId="S::michaela_popelka.me#ext#@eonseurope.onmicrosoft.com::9ba4d948-eba3-4092-b31a-e9a93149cb4e" providerId="AD" clId="Web-{E1527FDC-453D-4409-AD33-B7CF73D4AF14}" dt="2022-11-14T18:57:13.767" v="1" actId="20577"/>
        <pc:sldMkLst>
          <pc:docMk/>
          <pc:sldMk cId="4182595171" sldId="266"/>
        </pc:sldMkLst>
        <pc:spChg chg="mod">
          <ac:chgData name="michaela" userId="S::michaela_popelka.me#ext#@eonseurope.onmicrosoft.com::9ba4d948-eba3-4092-b31a-e9a93149cb4e" providerId="AD" clId="Web-{E1527FDC-453D-4409-AD33-B7CF73D4AF14}" dt="2022-11-14T18:57:13.767" v="1" actId="20577"/>
          <ac:spMkLst>
            <pc:docMk/>
            <pc:sldMk cId="4182595171" sldId="266"/>
            <ac:spMk id="15" creationId="{B8BD19C8-CAB2-5FA4-F71D-457F666FB37D}"/>
          </ac:spMkLst>
        </pc:spChg>
      </pc:sldChg>
      <pc:sldChg chg="modSp">
        <pc:chgData name="michaela" userId="S::michaela_popelka.me#ext#@eonseurope.onmicrosoft.com::9ba4d948-eba3-4092-b31a-e9a93149cb4e" providerId="AD" clId="Web-{E1527FDC-453D-4409-AD33-B7CF73D4AF14}" dt="2022-11-14T18:57:42.940" v="11" actId="20577"/>
        <pc:sldMkLst>
          <pc:docMk/>
          <pc:sldMk cId="3512716928" sldId="267"/>
        </pc:sldMkLst>
        <pc:spChg chg="mod">
          <ac:chgData name="michaela" userId="S::michaela_popelka.me#ext#@eonseurope.onmicrosoft.com::9ba4d948-eba3-4092-b31a-e9a93149cb4e" providerId="AD" clId="Web-{E1527FDC-453D-4409-AD33-B7CF73D4AF14}" dt="2022-11-14T18:57:42.940" v="11" actId="20577"/>
          <ac:spMkLst>
            <pc:docMk/>
            <pc:sldMk cId="3512716928" sldId="267"/>
            <ac:spMk id="23" creationId="{0D46144A-C4FC-6B96-1E0D-D3FEEED721B5}"/>
          </ac:spMkLst>
        </pc:spChg>
      </pc:sldChg>
      <pc:sldChg chg="modSp">
        <pc:chgData name="michaela" userId="S::michaela_popelka.me#ext#@eonseurope.onmicrosoft.com::9ba4d948-eba3-4092-b31a-e9a93149cb4e" providerId="AD" clId="Web-{E1527FDC-453D-4409-AD33-B7CF73D4AF14}" dt="2022-11-14T18:58:03.018" v="16" actId="20577"/>
        <pc:sldMkLst>
          <pc:docMk/>
          <pc:sldMk cId="600035627" sldId="268"/>
        </pc:sldMkLst>
        <pc:spChg chg="mod">
          <ac:chgData name="michaela" userId="S::michaela_popelka.me#ext#@eonseurope.onmicrosoft.com::9ba4d948-eba3-4092-b31a-e9a93149cb4e" providerId="AD" clId="Web-{E1527FDC-453D-4409-AD33-B7CF73D4AF14}" dt="2022-11-14T18:58:03.018" v="16" actId="20577"/>
          <ac:spMkLst>
            <pc:docMk/>
            <pc:sldMk cId="600035627" sldId="268"/>
            <ac:spMk id="71" creationId="{C727B0FD-44B2-8072-B590-5D21E179063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image" Target="../media/image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10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microsoft.com/office/2007/relationships/hdphoto" Target="../media/hdphoto3.wdp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11" Type="http://schemas.openxmlformats.org/officeDocument/2006/relationships/image" Target="../media/image3.png"/><Relationship Id="rId5" Type="http://schemas.openxmlformats.org/officeDocument/2006/relationships/image" Target="../media/image10.png"/><Relationship Id="rId10" Type="http://schemas.openxmlformats.org/officeDocument/2006/relationships/image" Target="../media/image5.svg"/><Relationship Id="rId4" Type="http://schemas.openxmlformats.org/officeDocument/2006/relationships/image" Target="../media/image9.jpe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15.svg"/><Relationship Id="rId7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3.png"/><Relationship Id="rId5" Type="http://schemas.openxmlformats.org/officeDocument/2006/relationships/image" Target="../media/image17.png"/><Relationship Id="rId10" Type="http://schemas.openxmlformats.org/officeDocument/2006/relationships/image" Target="../media/image5.svg"/><Relationship Id="rId4" Type="http://schemas.openxmlformats.org/officeDocument/2006/relationships/image" Target="../media/image16.jpe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image" Target="../media/image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10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DA848D5-1813-74B0-2E26-AE57F9748239}"/>
              </a:ext>
            </a:extLst>
          </p:cNvPr>
          <p:cNvGrpSpPr/>
          <p:nvPr/>
        </p:nvGrpSpPr>
        <p:grpSpPr>
          <a:xfrm>
            <a:off x="-4101" y="183874"/>
            <a:ext cx="6879926" cy="9859084"/>
            <a:chOff x="-4101" y="183874"/>
            <a:chExt cx="6879926" cy="985908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846053" y="4827584"/>
              <a:ext cx="536935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US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Messages for general public</a:t>
              </a:r>
              <a:endParaRPr lang="en-GB" sz="3200" b="1" dirty="0">
                <a:solidFill>
                  <a:srgbClr val="20C59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C212F8CB-9CDF-80AA-1992-6C66735F8028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ADADA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FC96B42-9A5F-3A66-A656-97D876799175}"/>
                </a:ext>
              </a:extLst>
            </p:cNvPr>
            <p:cNvGrpSpPr/>
            <p:nvPr/>
          </p:nvGrpSpPr>
          <p:grpSpPr>
            <a:xfrm>
              <a:off x="210578" y="183874"/>
              <a:ext cx="6436844" cy="2262413"/>
              <a:chOff x="210578" y="183874"/>
              <a:chExt cx="6436844" cy="2262413"/>
            </a:xfrm>
          </p:grpSpPr>
          <p:sp>
            <p:nvSpPr>
              <p:cNvPr id="6" name="Freeform 72">
                <a:extLst>
                  <a:ext uri="{FF2B5EF4-FFF2-40B4-BE49-F238E27FC236}">
                    <a16:creationId xmlns:a16="http://schemas.microsoft.com/office/drawing/2014/main" id="{CB0D2207-ED2E-49C4-9FF2-D2D44375B5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578" y="183874"/>
                <a:ext cx="4205641" cy="2258568"/>
              </a:xfrm>
              <a:custGeom>
                <a:avLst/>
                <a:gdLst>
                  <a:gd name="T0" fmla="*/ 7607 w 7645"/>
                  <a:gd name="T1" fmla="*/ 977 h 4080"/>
                  <a:gd name="T2" fmla="*/ 7607 w 7645"/>
                  <a:gd name="T3" fmla="*/ 977 h 4080"/>
                  <a:gd name="T4" fmla="*/ 6878 w 7645"/>
                  <a:gd name="T5" fmla="*/ 269 h 4080"/>
                  <a:gd name="T6" fmla="*/ 6878 w 7645"/>
                  <a:gd name="T7" fmla="*/ 269 h 4080"/>
                  <a:gd name="T8" fmla="*/ 5865 w 7645"/>
                  <a:gd name="T9" fmla="*/ 0 h 4080"/>
                  <a:gd name="T10" fmla="*/ 5865 w 7645"/>
                  <a:gd name="T11" fmla="*/ 0 h 4080"/>
                  <a:gd name="T12" fmla="*/ 3825 w 7645"/>
                  <a:gd name="T13" fmla="*/ 2039 h 4080"/>
                  <a:gd name="T14" fmla="*/ 3825 w 7645"/>
                  <a:gd name="T15" fmla="*/ 2039 h 4080"/>
                  <a:gd name="T16" fmla="*/ 2040 w 7645"/>
                  <a:gd name="T17" fmla="*/ 3825 h 4080"/>
                  <a:gd name="T18" fmla="*/ 2040 w 7645"/>
                  <a:gd name="T19" fmla="*/ 3825 h 4080"/>
                  <a:gd name="T20" fmla="*/ 255 w 7645"/>
                  <a:gd name="T21" fmla="*/ 2039 h 4080"/>
                  <a:gd name="T22" fmla="*/ 255 w 7645"/>
                  <a:gd name="T23" fmla="*/ 2039 h 4080"/>
                  <a:gd name="T24" fmla="*/ 2040 w 7645"/>
                  <a:gd name="T25" fmla="*/ 255 h 4080"/>
                  <a:gd name="T26" fmla="*/ 2040 w 7645"/>
                  <a:gd name="T27" fmla="*/ 255 h 4080"/>
                  <a:gd name="T28" fmla="*/ 2927 w 7645"/>
                  <a:gd name="T29" fmla="*/ 490 h 4080"/>
                  <a:gd name="T30" fmla="*/ 2927 w 7645"/>
                  <a:gd name="T31" fmla="*/ 490 h 4080"/>
                  <a:gd name="T32" fmla="*/ 3564 w 7645"/>
                  <a:gd name="T33" fmla="*/ 1109 h 4080"/>
                  <a:gd name="T34" fmla="*/ 3564 w 7645"/>
                  <a:gd name="T35" fmla="*/ 1109 h 4080"/>
                  <a:gd name="T36" fmla="*/ 3739 w 7645"/>
                  <a:gd name="T37" fmla="*/ 1152 h 4080"/>
                  <a:gd name="T38" fmla="*/ 3739 w 7645"/>
                  <a:gd name="T39" fmla="*/ 1152 h 4080"/>
                  <a:gd name="T40" fmla="*/ 3782 w 7645"/>
                  <a:gd name="T41" fmla="*/ 977 h 4080"/>
                  <a:gd name="T42" fmla="*/ 3782 w 7645"/>
                  <a:gd name="T43" fmla="*/ 977 h 4080"/>
                  <a:gd name="T44" fmla="*/ 3053 w 7645"/>
                  <a:gd name="T45" fmla="*/ 269 h 4080"/>
                  <a:gd name="T46" fmla="*/ 3053 w 7645"/>
                  <a:gd name="T47" fmla="*/ 269 h 4080"/>
                  <a:gd name="T48" fmla="*/ 2040 w 7645"/>
                  <a:gd name="T49" fmla="*/ 0 h 4080"/>
                  <a:gd name="T50" fmla="*/ 2040 w 7645"/>
                  <a:gd name="T51" fmla="*/ 0 h 4080"/>
                  <a:gd name="T52" fmla="*/ 0 w 7645"/>
                  <a:gd name="T53" fmla="*/ 2039 h 4080"/>
                  <a:gd name="T54" fmla="*/ 0 w 7645"/>
                  <a:gd name="T55" fmla="*/ 2039 h 4080"/>
                  <a:gd name="T56" fmla="*/ 2040 w 7645"/>
                  <a:gd name="T57" fmla="*/ 4079 h 4080"/>
                  <a:gd name="T58" fmla="*/ 2040 w 7645"/>
                  <a:gd name="T59" fmla="*/ 4079 h 4080"/>
                  <a:gd name="T60" fmla="*/ 4080 w 7645"/>
                  <a:gd name="T61" fmla="*/ 2039 h 4080"/>
                  <a:gd name="T62" fmla="*/ 4080 w 7645"/>
                  <a:gd name="T63" fmla="*/ 2039 h 4080"/>
                  <a:gd name="T64" fmla="*/ 5865 w 7645"/>
                  <a:gd name="T65" fmla="*/ 255 h 4080"/>
                  <a:gd name="T66" fmla="*/ 5865 w 7645"/>
                  <a:gd name="T67" fmla="*/ 255 h 4080"/>
                  <a:gd name="T68" fmla="*/ 6751 w 7645"/>
                  <a:gd name="T69" fmla="*/ 490 h 4080"/>
                  <a:gd name="T70" fmla="*/ 6751 w 7645"/>
                  <a:gd name="T71" fmla="*/ 490 h 4080"/>
                  <a:gd name="T72" fmla="*/ 7389 w 7645"/>
                  <a:gd name="T73" fmla="*/ 1109 h 4080"/>
                  <a:gd name="T74" fmla="*/ 7389 w 7645"/>
                  <a:gd name="T75" fmla="*/ 1109 h 4080"/>
                  <a:gd name="T76" fmla="*/ 7565 w 7645"/>
                  <a:gd name="T77" fmla="*/ 1152 h 4080"/>
                  <a:gd name="T78" fmla="*/ 7565 w 7645"/>
                  <a:gd name="T79" fmla="*/ 1152 h 4080"/>
                  <a:gd name="T80" fmla="*/ 7607 w 7645"/>
                  <a:gd name="T81" fmla="*/ 977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5" h="4080">
                    <a:moveTo>
                      <a:pt x="7607" y="977"/>
                    </a:moveTo>
                    <a:lnTo>
                      <a:pt x="7607" y="977"/>
                    </a:lnTo>
                    <a:cubicBezTo>
                      <a:pt x="7428" y="685"/>
                      <a:pt x="7176" y="440"/>
                      <a:pt x="6878" y="269"/>
                    </a:cubicBezTo>
                    <a:lnTo>
                      <a:pt x="6878" y="269"/>
                    </a:lnTo>
                    <a:cubicBezTo>
                      <a:pt x="6572" y="93"/>
                      <a:pt x="6221" y="0"/>
                      <a:pt x="5865" y="0"/>
                    </a:cubicBezTo>
                    <a:lnTo>
                      <a:pt x="5865" y="0"/>
                    </a:lnTo>
                    <a:cubicBezTo>
                      <a:pt x="4741" y="0"/>
                      <a:pt x="3825" y="915"/>
                      <a:pt x="3825" y="2039"/>
                    </a:cubicBezTo>
                    <a:lnTo>
                      <a:pt x="3825" y="2039"/>
                    </a:lnTo>
                    <a:cubicBezTo>
                      <a:pt x="3825" y="3024"/>
                      <a:pt x="3025" y="3825"/>
                      <a:pt x="2040" y="3825"/>
                    </a:cubicBezTo>
                    <a:lnTo>
                      <a:pt x="2040" y="3825"/>
                    </a:lnTo>
                    <a:cubicBezTo>
                      <a:pt x="1056" y="3825"/>
                      <a:pt x="255" y="3024"/>
                      <a:pt x="255" y="2039"/>
                    </a:cubicBezTo>
                    <a:lnTo>
                      <a:pt x="255" y="2039"/>
                    </a:lnTo>
                    <a:cubicBezTo>
                      <a:pt x="255" y="1055"/>
                      <a:pt x="1056" y="255"/>
                      <a:pt x="2040" y="255"/>
                    </a:cubicBezTo>
                    <a:lnTo>
                      <a:pt x="2040" y="255"/>
                    </a:lnTo>
                    <a:cubicBezTo>
                      <a:pt x="2352" y="255"/>
                      <a:pt x="2658" y="336"/>
                      <a:pt x="2927" y="490"/>
                    </a:cubicBezTo>
                    <a:lnTo>
                      <a:pt x="2927" y="490"/>
                    </a:lnTo>
                    <a:cubicBezTo>
                      <a:pt x="3187" y="639"/>
                      <a:pt x="3407" y="854"/>
                      <a:pt x="3564" y="1109"/>
                    </a:cubicBezTo>
                    <a:lnTo>
                      <a:pt x="3564" y="1109"/>
                    </a:lnTo>
                    <a:cubicBezTo>
                      <a:pt x="3601" y="1169"/>
                      <a:pt x="3679" y="1188"/>
                      <a:pt x="3739" y="1152"/>
                    </a:cubicBezTo>
                    <a:lnTo>
                      <a:pt x="3739" y="1152"/>
                    </a:lnTo>
                    <a:cubicBezTo>
                      <a:pt x="3799" y="1115"/>
                      <a:pt x="3818" y="1037"/>
                      <a:pt x="3782" y="977"/>
                    </a:cubicBezTo>
                    <a:lnTo>
                      <a:pt x="3782" y="977"/>
                    </a:lnTo>
                    <a:cubicBezTo>
                      <a:pt x="3603" y="685"/>
                      <a:pt x="3351" y="440"/>
                      <a:pt x="3053" y="269"/>
                    </a:cubicBezTo>
                    <a:lnTo>
                      <a:pt x="3053" y="269"/>
                    </a:lnTo>
                    <a:cubicBezTo>
                      <a:pt x="2746" y="93"/>
                      <a:pt x="2396" y="0"/>
                      <a:pt x="2040" y="0"/>
                    </a:cubicBezTo>
                    <a:lnTo>
                      <a:pt x="2040" y="0"/>
                    </a:lnTo>
                    <a:cubicBezTo>
                      <a:pt x="915" y="0"/>
                      <a:pt x="0" y="915"/>
                      <a:pt x="0" y="2039"/>
                    </a:cubicBezTo>
                    <a:lnTo>
                      <a:pt x="0" y="2039"/>
                    </a:lnTo>
                    <a:cubicBezTo>
                      <a:pt x="0" y="3164"/>
                      <a:pt x="915" y="4079"/>
                      <a:pt x="2040" y="4079"/>
                    </a:cubicBezTo>
                    <a:lnTo>
                      <a:pt x="2040" y="4079"/>
                    </a:lnTo>
                    <a:cubicBezTo>
                      <a:pt x="3165" y="4079"/>
                      <a:pt x="4080" y="3164"/>
                      <a:pt x="4080" y="2039"/>
                    </a:cubicBezTo>
                    <a:lnTo>
                      <a:pt x="4080" y="2039"/>
                    </a:lnTo>
                    <a:cubicBezTo>
                      <a:pt x="4080" y="1055"/>
                      <a:pt x="4881" y="255"/>
                      <a:pt x="5865" y="255"/>
                    </a:cubicBezTo>
                    <a:lnTo>
                      <a:pt x="5865" y="255"/>
                    </a:lnTo>
                    <a:cubicBezTo>
                      <a:pt x="6177" y="255"/>
                      <a:pt x="6483" y="336"/>
                      <a:pt x="6751" y="490"/>
                    </a:cubicBezTo>
                    <a:lnTo>
                      <a:pt x="6751" y="490"/>
                    </a:lnTo>
                    <a:cubicBezTo>
                      <a:pt x="7012" y="639"/>
                      <a:pt x="7233" y="854"/>
                      <a:pt x="7389" y="1109"/>
                    </a:cubicBezTo>
                    <a:lnTo>
                      <a:pt x="7389" y="1109"/>
                    </a:lnTo>
                    <a:cubicBezTo>
                      <a:pt x="7426" y="1169"/>
                      <a:pt x="7505" y="1188"/>
                      <a:pt x="7565" y="1152"/>
                    </a:cubicBezTo>
                    <a:lnTo>
                      <a:pt x="7565" y="1152"/>
                    </a:lnTo>
                    <a:cubicBezTo>
                      <a:pt x="7625" y="1115"/>
                      <a:pt x="7644" y="1037"/>
                      <a:pt x="7607" y="977"/>
                    </a:cubicBezTo>
                  </a:path>
                </a:pathLst>
              </a:custGeom>
              <a:solidFill>
                <a:srgbClr val="258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801" dirty="0"/>
              </a:p>
            </p:txBody>
          </p:sp>
          <p:sp>
            <p:nvSpPr>
              <p:cNvPr id="7" name="Freeform 74">
                <a:extLst>
                  <a:ext uri="{FF2B5EF4-FFF2-40B4-BE49-F238E27FC236}">
                    <a16:creationId xmlns:a16="http://schemas.microsoft.com/office/drawing/2014/main" id="{C4AAAE45-881C-441D-A941-FEDD823555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244" y="183874"/>
                <a:ext cx="4199178" cy="2262413"/>
              </a:xfrm>
              <a:custGeom>
                <a:avLst/>
                <a:gdLst>
                  <a:gd name="T0" fmla="*/ 5603 w 7644"/>
                  <a:gd name="T1" fmla="*/ 4079 h 4080"/>
                  <a:gd name="T2" fmla="*/ 5603 w 7644"/>
                  <a:gd name="T3" fmla="*/ 4079 h 4080"/>
                  <a:gd name="T4" fmla="*/ 4590 w 7644"/>
                  <a:gd name="T5" fmla="*/ 3810 h 4080"/>
                  <a:gd name="T6" fmla="*/ 4590 w 7644"/>
                  <a:gd name="T7" fmla="*/ 3810 h 4080"/>
                  <a:gd name="T8" fmla="*/ 3861 w 7644"/>
                  <a:gd name="T9" fmla="*/ 3102 h 4080"/>
                  <a:gd name="T10" fmla="*/ 3861 w 7644"/>
                  <a:gd name="T11" fmla="*/ 3102 h 4080"/>
                  <a:gd name="T12" fmla="*/ 3904 w 7644"/>
                  <a:gd name="T13" fmla="*/ 2927 h 4080"/>
                  <a:gd name="T14" fmla="*/ 3904 w 7644"/>
                  <a:gd name="T15" fmla="*/ 2927 h 4080"/>
                  <a:gd name="T16" fmla="*/ 4079 w 7644"/>
                  <a:gd name="T17" fmla="*/ 2969 h 4080"/>
                  <a:gd name="T18" fmla="*/ 4079 w 7644"/>
                  <a:gd name="T19" fmla="*/ 2969 h 4080"/>
                  <a:gd name="T20" fmla="*/ 4717 w 7644"/>
                  <a:gd name="T21" fmla="*/ 3589 h 4080"/>
                  <a:gd name="T22" fmla="*/ 4717 w 7644"/>
                  <a:gd name="T23" fmla="*/ 3589 h 4080"/>
                  <a:gd name="T24" fmla="*/ 5603 w 7644"/>
                  <a:gd name="T25" fmla="*/ 3825 h 4080"/>
                  <a:gd name="T26" fmla="*/ 5603 w 7644"/>
                  <a:gd name="T27" fmla="*/ 3825 h 4080"/>
                  <a:gd name="T28" fmla="*/ 7388 w 7644"/>
                  <a:gd name="T29" fmla="*/ 2039 h 4080"/>
                  <a:gd name="T30" fmla="*/ 7388 w 7644"/>
                  <a:gd name="T31" fmla="*/ 2039 h 4080"/>
                  <a:gd name="T32" fmla="*/ 5603 w 7644"/>
                  <a:gd name="T33" fmla="*/ 255 h 4080"/>
                  <a:gd name="T34" fmla="*/ 5603 w 7644"/>
                  <a:gd name="T35" fmla="*/ 255 h 4080"/>
                  <a:gd name="T36" fmla="*/ 3818 w 7644"/>
                  <a:gd name="T37" fmla="*/ 2039 h 4080"/>
                  <a:gd name="T38" fmla="*/ 3818 w 7644"/>
                  <a:gd name="T39" fmla="*/ 2039 h 4080"/>
                  <a:gd name="T40" fmla="*/ 1778 w 7644"/>
                  <a:gd name="T41" fmla="*/ 4079 h 4080"/>
                  <a:gd name="T42" fmla="*/ 1778 w 7644"/>
                  <a:gd name="T43" fmla="*/ 4079 h 4080"/>
                  <a:gd name="T44" fmla="*/ 765 w 7644"/>
                  <a:gd name="T45" fmla="*/ 3810 h 4080"/>
                  <a:gd name="T46" fmla="*/ 765 w 7644"/>
                  <a:gd name="T47" fmla="*/ 3810 h 4080"/>
                  <a:gd name="T48" fmla="*/ 37 w 7644"/>
                  <a:gd name="T49" fmla="*/ 3102 h 4080"/>
                  <a:gd name="T50" fmla="*/ 37 w 7644"/>
                  <a:gd name="T51" fmla="*/ 3102 h 4080"/>
                  <a:gd name="T52" fmla="*/ 79 w 7644"/>
                  <a:gd name="T53" fmla="*/ 2927 h 4080"/>
                  <a:gd name="T54" fmla="*/ 79 w 7644"/>
                  <a:gd name="T55" fmla="*/ 2927 h 4080"/>
                  <a:gd name="T56" fmla="*/ 254 w 7644"/>
                  <a:gd name="T57" fmla="*/ 2969 h 4080"/>
                  <a:gd name="T58" fmla="*/ 254 w 7644"/>
                  <a:gd name="T59" fmla="*/ 2969 h 4080"/>
                  <a:gd name="T60" fmla="*/ 892 w 7644"/>
                  <a:gd name="T61" fmla="*/ 3589 h 4080"/>
                  <a:gd name="T62" fmla="*/ 892 w 7644"/>
                  <a:gd name="T63" fmla="*/ 3589 h 4080"/>
                  <a:gd name="T64" fmla="*/ 1778 w 7644"/>
                  <a:gd name="T65" fmla="*/ 3825 h 4080"/>
                  <a:gd name="T66" fmla="*/ 1778 w 7644"/>
                  <a:gd name="T67" fmla="*/ 3825 h 4080"/>
                  <a:gd name="T68" fmla="*/ 3564 w 7644"/>
                  <a:gd name="T69" fmla="*/ 2039 h 4080"/>
                  <a:gd name="T70" fmla="*/ 3564 w 7644"/>
                  <a:gd name="T71" fmla="*/ 2039 h 4080"/>
                  <a:gd name="T72" fmla="*/ 5603 w 7644"/>
                  <a:gd name="T73" fmla="*/ 0 h 4080"/>
                  <a:gd name="T74" fmla="*/ 5603 w 7644"/>
                  <a:gd name="T75" fmla="*/ 0 h 4080"/>
                  <a:gd name="T76" fmla="*/ 7643 w 7644"/>
                  <a:gd name="T77" fmla="*/ 2039 h 4080"/>
                  <a:gd name="T78" fmla="*/ 7643 w 7644"/>
                  <a:gd name="T79" fmla="*/ 2039 h 4080"/>
                  <a:gd name="T80" fmla="*/ 5603 w 7644"/>
                  <a:gd name="T81" fmla="*/ 4079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4" h="4080">
                    <a:moveTo>
                      <a:pt x="5603" y="4079"/>
                    </a:moveTo>
                    <a:lnTo>
                      <a:pt x="5603" y="4079"/>
                    </a:lnTo>
                    <a:cubicBezTo>
                      <a:pt x="5248" y="4079"/>
                      <a:pt x="4897" y="3986"/>
                      <a:pt x="4590" y="3810"/>
                    </a:cubicBezTo>
                    <a:lnTo>
                      <a:pt x="4590" y="3810"/>
                    </a:lnTo>
                    <a:cubicBezTo>
                      <a:pt x="4293" y="3639"/>
                      <a:pt x="4041" y="3395"/>
                      <a:pt x="3861" y="3102"/>
                    </a:cubicBezTo>
                    <a:lnTo>
                      <a:pt x="3861" y="3102"/>
                    </a:lnTo>
                    <a:cubicBezTo>
                      <a:pt x="3825" y="3042"/>
                      <a:pt x="3844" y="2963"/>
                      <a:pt x="3904" y="2927"/>
                    </a:cubicBezTo>
                    <a:lnTo>
                      <a:pt x="3904" y="2927"/>
                    </a:lnTo>
                    <a:cubicBezTo>
                      <a:pt x="3964" y="2890"/>
                      <a:pt x="4042" y="2909"/>
                      <a:pt x="4079" y="2969"/>
                    </a:cubicBezTo>
                    <a:lnTo>
                      <a:pt x="4079" y="2969"/>
                    </a:lnTo>
                    <a:cubicBezTo>
                      <a:pt x="4236" y="3225"/>
                      <a:pt x="4456" y="3440"/>
                      <a:pt x="4717" y="3589"/>
                    </a:cubicBezTo>
                    <a:lnTo>
                      <a:pt x="4717" y="3589"/>
                    </a:lnTo>
                    <a:cubicBezTo>
                      <a:pt x="4985" y="3743"/>
                      <a:pt x="5292" y="3825"/>
                      <a:pt x="5603" y="3825"/>
                    </a:cubicBezTo>
                    <a:lnTo>
                      <a:pt x="5603" y="3825"/>
                    </a:lnTo>
                    <a:cubicBezTo>
                      <a:pt x="6588" y="3825"/>
                      <a:pt x="7388" y="3024"/>
                      <a:pt x="7388" y="2039"/>
                    </a:cubicBezTo>
                    <a:lnTo>
                      <a:pt x="7388" y="2039"/>
                    </a:lnTo>
                    <a:cubicBezTo>
                      <a:pt x="7388" y="1055"/>
                      <a:pt x="6588" y="255"/>
                      <a:pt x="5603" y="255"/>
                    </a:cubicBezTo>
                    <a:lnTo>
                      <a:pt x="5603" y="255"/>
                    </a:lnTo>
                    <a:cubicBezTo>
                      <a:pt x="4619" y="255"/>
                      <a:pt x="3818" y="1055"/>
                      <a:pt x="3818" y="2039"/>
                    </a:cubicBezTo>
                    <a:lnTo>
                      <a:pt x="3818" y="2039"/>
                    </a:lnTo>
                    <a:cubicBezTo>
                      <a:pt x="3818" y="3164"/>
                      <a:pt x="2903" y="4079"/>
                      <a:pt x="1778" y="4079"/>
                    </a:cubicBezTo>
                    <a:lnTo>
                      <a:pt x="1778" y="4079"/>
                    </a:lnTo>
                    <a:cubicBezTo>
                      <a:pt x="1422" y="4079"/>
                      <a:pt x="1072" y="3986"/>
                      <a:pt x="765" y="3810"/>
                    </a:cubicBezTo>
                    <a:lnTo>
                      <a:pt x="765" y="3810"/>
                    </a:lnTo>
                    <a:cubicBezTo>
                      <a:pt x="467" y="3639"/>
                      <a:pt x="215" y="3395"/>
                      <a:pt x="37" y="3102"/>
                    </a:cubicBezTo>
                    <a:lnTo>
                      <a:pt x="37" y="3102"/>
                    </a:lnTo>
                    <a:cubicBezTo>
                      <a:pt x="0" y="3042"/>
                      <a:pt x="19" y="2963"/>
                      <a:pt x="79" y="2927"/>
                    </a:cubicBezTo>
                    <a:lnTo>
                      <a:pt x="79" y="2927"/>
                    </a:lnTo>
                    <a:cubicBezTo>
                      <a:pt x="139" y="2890"/>
                      <a:pt x="217" y="2909"/>
                      <a:pt x="254" y="2969"/>
                    </a:cubicBezTo>
                    <a:lnTo>
                      <a:pt x="254" y="2969"/>
                    </a:lnTo>
                    <a:cubicBezTo>
                      <a:pt x="410" y="3225"/>
                      <a:pt x="631" y="3440"/>
                      <a:pt x="892" y="3589"/>
                    </a:cubicBezTo>
                    <a:lnTo>
                      <a:pt x="892" y="3589"/>
                    </a:lnTo>
                    <a:cubicBezTo>
                      <a:pt x="1160" y="3743"/>
                      <a:pt x="1467" y="3825"/>
                      <a:pt x="1778" y="3825"/>
                    </a:cubicBezTo>
                    <a:lnTo>
                      <a:pt x="1778" y="3825"/>
                    </a:lnTo>
                    <a:cubicBezTo>
                      <a:pt x="2762" y="3825"/>
                      <a:pt x="3564" y="3024"/>
                      <a:pt x="3564" y="2039"/>
                    </a:cubicBezTo>
                    <a:lnTo>
                      <a:pt x="3564" y="2039"/>
                    </a:lnTo>
                    <a:cubicBezTo>
                      <a:pt x="3564" y="915"/>
                      <a:pt x="4478" y="0"/>
                      <a:pt x="5603" y="0"/>
                    </a:cubicBezTo>
                    <a:lnTo>
                      <a:pt x="5603" y="0"/>
                    </a:lnTo>
                    <a:cubicBezTo>
                      <a:pt x="6728" y="0"/>
                      <a:pt x="7643" y="915"/>
                      <a:pt x="7643" y="2039"/>
                    </a:cubicBezTo>
                    <a:lnTo>
                      <a:pt x="7643" y="2039"/>
                    </a:lnTo>
                    <a:cubicBezTo>
                      <a:pt x="7643" y="3164"/>
                      <a:pt x="6728" y="4079"/>
                      <a:pt x="5603" y="4079"/>
                    </a:cubicBezTo>
                  </a:path>
                </a:pathLst>
              </a:custGeom>
              <a:solidFill>
                <a:srgbClr val="2585C2"/>
              </a:solidFill>
              <a:ln>
                <a:solidFill>
                  <a:srgbClr val="2585C2"/>
                </a:solidFill>
              </a:ln>
              <a:effectLst/>
            </p:spPr>
            <p:txBody>
              <a:bodyPr wrap="none" anchor="ctr"/>
              <a:lstStyle/>
              <a:p>
                <a:endParaRPr lang="en-US" sz="1801"/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0F268630-BD56-5974-05BC-65061B25E372}"/>
                  </a:ext>
                </a:extLst>
              </p:cNvPr>
              <p:cNvGrpSpPr/>
              <p:nvPr/>
            </p:nvGrpSpPr>
            <p:grpSpPr>
              <a:xfrm>
                <a:off x="433298" y="405661"/>
                <a:ext cx="1792224" cy="1792224"/>
                <a:chOff x="1433852" y="1700836"/>
                <a:chExt cx="2823923" cy="2823924"/>
              </a:xfrm>
            </p:grpSpPr>
            <p:sp>
              <p:nvSpPr>
                <p:cNvPr id="51" name="Ovaal 2">
                  <a:extLst>
                    <a:ext uri="{FF2B5EF4-FFF2-40B4-BE49-F238E27FC236}">
                      <a16:creationId xmlns:a16="http://schemas.microsoft.com/office/drawing/2014/main" id="{9C93B14D-BD0F-E427-FDB3-4BD3E6FBFB8A}"/>
                    </a:ext>
                  </a:extLst>
                </p:cNvPr>
                <p:cNvSpPr/>
                <p:nvPr/>
              </p:nvSpPr>
              <p:spPr>
                <a:xfrm>
                  <a:off x="1433852" y="1700836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52" name="Picture 51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9F2241EA-A7EE-3E66-FE34-8D64ECFBE8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99791" y="1805365"/>
                  <a:ext cx="2669717" cy="2651760"/>
                </a:xfrm>
                <a:prstGeom prst="ellipse">
                  <a:avLst/>
                </a:prstGeom>
              </p:spPr>
            </p:pic>
          </p:grp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57AD271A-C743-EFC6-9164-58C3112870F1}"/>
                  </a:ext>
                </a:extLst>
              </p:cNvPr>
              <p:cNvGrpSpPr/>
              <p:nvPr/>
            </p:nvGrpSpPr>
            <p:grpSpPr>
              <a:xfrm>
                <a:off x="2448243" y="405661"/>
                <a:ext cx="1961509" cy="1805981"/>
                <a:chOff x="2448243" y="405661"/>
                <a:chExt cx="1961509" cy="1805981"/>
              </a:xfrm>
            </p:grpSpPr>
            <p:sp>
              <p:nvSpPr>
                <p:cNvPr id="9" name="Ovaal 41">
                  <a:extLst>
                    <a:ext uri="{FF2B5EF4-FFF2-40B4-BE49-F238E27FC236}">
                      <a16:creationId xmlns:a16="http://schemas.microsoft.com/office/drawing/2014/main" id="{495352CA-CD20-41C7-A0E3-7CF08B661A27}"/>
                    </a:ext>
                  </a:extLst>
                </p:cNvPr>
                <p:cNvSpPr/>
                <p:nvPr/>
              </p:nvSpPr>
              <p:spPr>
                <a:xfrm>
                  <a:off x="2531052" y="405661"/>
                  <a:ext cx="1795893" cy="1805981"/>
                </a:xfrm>
                <a:prstGeom prst="ellipse">
                  <a:avLst/>
                </a:prstGeom>
                <a:solidFill>
                  <a:srgbClr val="20C59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br>
                    <a:rPr lang="en-GB" sz="1801" dirty="0">
                      <a:solidFill>
                        <a:srgbClr val="000000"/>
                      </a:solidFill>
                      <a:latin typeface="Verdana" panose="020B0604030504040204" pitchFamily="34" charset="0"/>
                    </a:rPr>
                  </a:br>
                  <a:endParaRPr lang="nl-BE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F23A6A3-544C-4218-B527-90FE9FCAD046}"/>
                    </a:ext>
                  </a:extLst>
                </p:cNvPr>
                <p:cNvSpPr txBox="1"/>
                <p:nvPr/>
              </p:nvSpPr>
              <p:spPr>
                <a:xfrm>
                  <a:off x="2448243" y="982123"/>
                  <a:ext cx="1961509" cy="8925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300" b="1" dirty="0">
                      <a:solidFill>
                        <a:schemeClr val="bg1"/>
                      </a:solidFill>
                      <a:latin typeface="Verdana" panose="020B0604030504040204" pitchFamily="34" charset="0"/>
                    </a:rPr>
                    <a:t>TAKE ACTION </a:t>
                  </a:r>
                  <a:br>
                    <a:rPr lang="en-GB" sz="1300" b="1" dirty="0">
                      <a:solidFill>
                        <a:schemeClr val="bg1"/>
                      </a:solidFill>
                      <a:latin typeface="Verdana" panose="020B0604030504040204" pitchFamily="34" charset="0"/>
                    </a:rPr>
                  </a:br>
                  <a:r>
                    <a:rPr lang="en-GB" sz="1300" b="1" dirty="0">
                      <a:solidFill>
                        <a:schemeClr val="bg1"/>
                      </a:solidFill>
                      <a:latin typeface="Verdana" panose="020B0604030504040204" pitchFamily="34" charset="0"/>
                    </a:rPr>
                    <a:t>TO BE </a:t>
                  </a:r>
                  <a:br>
                    <a:rPr lang="en-GB" sz="1300" b="1" dirty="0">
                      <a:solidFill>
                        <a:schemeClr val="bg1"/>
                      </a:solidFill>
                      <a:latin typeface="Verdana" panose="020B0604030504040204" pitchFamily="34" charset="0"/>
                    </a:rPr>
                  </a:br>
                  <a:r>
                    <a:rPr lang="en-GB" sz="1300" b="1" dirty="0">
                      <a:solidFill>
                        <a:schemeClr val="bg1"/>
                      </a:solidFill>
                      <a:latin typeface="Verdana" panose="020B0604030504040204" pitchFamily="34" charset="0"/>
                    </a:rPr>
                    <a:t>A HEALTHY </a:t>
                  </a:r>
                  <a:br>
                    <a:rPr lang="en-GB" sz="1300" b="1" dirty="0">
                      <a:solidFill>
                        <a:schemeClr val="bg1"/>
                      </a:solidFill>
                      <a:latin typeface="Verdana" panose="020B0604030504040204" pitchFamily="34" charset="0"/>
                    </a:rPr>
                  </a:br>
                  <a:r>
                    <a:rPr lang="en-GB" sz="1300" b="1" dirty="0">
                      <a:solidFill>
                        <a:schemeClr val="bg1"/>
                      </a:solidFill>
                      <a:latin typeface="Verdana" panose="020B0604030504040204" pitchFamily="34" charset="0"/>
                    </a:rPr>
                    <a:t>BODY WEIGHT</a:t>
                  </a:r>
                  <a:endParaRPr lang="en-GB" sz="1300" b="1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3" name="Picture 2" descr="Icon&#10;&#10;Description automatically generated">
                  <a:extLst>
                    <a:ext uri="{FF2B5EF4-FFF2-40B4-BE49-F238E27FC236}">
                      <a16:creationId xmlns:a16="http://schemas.microsoft.com/office/drawing/2014/main" id="{9C1BE639-06C9-5BB6-BBF2-016DCB5691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69547" y="432048"/>
                  <a:ext cx="548640" cy="548640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92FDB6A0-44BE-D75E-49C1-8CCC4811B6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9284" t="19305" r="14595" b="11463"/>
              <a:stretch/>
            </p:blipFill>
            <p:spPr>
              <a:xfrm>
                <a:off x="4615855" y="405661"/>
                <a:ext cx="1827452" cy="1828800"/>
              </a:xfrm>
              <a:prstGeom prst="ellipse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9409256-8772-5963-8C11-B37A3F511610}"/>
                </a:ext>
              </a:extLst>
            </p:cNvPr>
            <p:cNvGrpSpPr/>
            <p:nvPr/>
          </p:nvGrpSpPr>
          <p:grpSpPr>
            <a:xfrm>
              <a:off x="-4101" y="9133194"/>
              <a:ext cx="6879926" cy="909764"/>
              <a:chOff x="-4101" y="9133194"/>
              <a:chExt cx="6879926" cy="90976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89405BE-80FC-5AB4-D552-A9AE3FB8761E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26773556-7834-BD69-B2F7-0E41380740BE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8BD19C8-CAB2-5FA4-F71D-457F666FB37D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0C595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20C595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20C595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20C595"/>
                      </a:solidFill>
                      <a:ea typeface="+mn-lt"/>
                      <a:cs typeface="+mn-lt"/>
                    </a:rPr>
                    <a:t>©</a:t>
                  </a:r>
                  <a:r>
                    <a:rPr lang="en-GB" sz="1200" b="1" dirty="0">
                      <a:solidFill>
                        <a:srgbClr val="20C595"/>
                      </a:solidFill>
                    </a:rPr>
                    <a:t> </a:t>
                  </a:r>
                  <a:r>
                    <a:rPr lang="en-GB" sz="1200" b="1" dirty="0">
                      <a:solidFill>
                        <a:srgbClr val="20C595"/>
                      </a:solidFill>
                      <a:effectLst/>
                    </a:rPr>
                    <a:t>campaign was initiated by EONS and is run in association </a:t>
                  </a:r>
                  <a:br>
                    <a:rPr lang="en-GB" sz="1200" b="1" dirty="0">
                      <a:solidFill>
                        <a:srgbClr val="20C595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20C595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20C595"/>
                      </a:solidFill>
                      <a:cs typeface="Aharoni"/>
                    </a:rPr>
                    <a:t>More info</a:t>
                  </a:r>
                  <a:r>
                    <a:rPr lang="nl-BE" sz="1200" b="1" dirty="0">
                      <a:solidFill>
                        <a:srgbClr val="20C595"/>
                      </a:solidFill>
                      <a:cs typeface="Aharoni"/>
                    </a:rPr>
                    <a:t>: www.cancernurse.eu/</a:t>
                  </a:r>
                  <a:r>
                    <a:rPr lang="cs-CZ" sz="1200" b="1" dirty="0">
                      <a:solidFill>
                        <a:srgbClr val="20C595"/>
                      </a:solidFill>
                      <a:cs typeface="Aharoni"/>
                    </a:rPr>
                    <a:t>prev</a:t>
                  </a:r>
                  <a:r>
                    <a:rPr lang="en-US" sz="1200" b="1" dirty="0">
                      <a:solidFill>
                        <a:srgbClr val="20C595"/>
                      </a:solidFill>
                      <a:cs typeface="Aharoni"/>
                    </a:rPr>
                    <a:t>can</a:t>
                  </a:r>
                  <a:br>
                    <a:rPr lang="nl-BE" sz="1200" b="1" dirty="0"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E8C6DB69-6965-83C1-B96D-0332771F3D95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7" name="Ovaal 2">
                    <a:extLst>
                      <a:ext uri="{FF2B5EF4-FFF2-40B4-BE49-F238E27FC236}">
                        <a16:creationId xmlns:a16="http://schemas.microsoft.com/office/drawing/2014/main" id="{E5A51ABB-0588-0C40-12B2-B40CF16D38D7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20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A90A07E1-75C6-2DB4-1E01-BDB3333D54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9C9CD780-06D2-E6D7-D600-3A9AA6F51B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82595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8A66B592-2237-38B9-79E9-F6EE21876774}"/>
              </a:ext>
            </a:extLst>
          </p:cNvPr>
          <p:cNvGrpSpPr/>
          <p:nvPr/>
        </p:nvGrpSpPr>
        <p:grpSpPr>
          <a:xfrm>
            <a:off x="-4101" y="-172179"/>
            <a:ext cx="6879926" cy="10215137"/>
            <a:chOff x="-4101" y="-172179"/>
            <a:chExt cx="6879926" cy="1021513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F05A883-88DC-4A74-A7A7-CB1CB59BA54A}"/>
                </a:ext>
              </a:extLst>
            </p:cNvPr>
            <p:cNvSpPr/>
            <p:nvPr/>
          </p:nvSpPr>
          <p:spPr>
            <a:xfrm>
              <a:off x="0" y="0"/>
              <a:ext cx="6858000" cy="1791168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CFA0B3D-59B1-48E8-A216-B17CE549CA43}"/>
                </a:ext>
              </a:extLst>
            </p:cNvPr>
            <p:cNvSpPr/>
            <p:nvPr/>
          </p:nvSpPr>
          <p:spPr>
            <a:xfrm>
              <a:off x="4185730" y="-172179"/>
              <a:ext cx="2678733" cy="1957958"/>
            </a:xfrm>
            <a:prstGeom prst="rect">
              <a:avLst/>
            </a:prstGeom>
            <a:solidFill>
              <a:srgbClr val="ADADAD"/>
            </a:solidFill>
            <a:ln>
              <a:solidFill>
                <a:srgbClr val="ADAD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picture containing sport, player, yellow&#10;&#10;Description automatically generated">
              <a:extLst>
                <a:ext uri="{FF2B5EF4-FFF2-40B4-BE49-F238E27FC236}">
                  <a16:creationId xmlns:a16="http://schemas.microsoft.com/office/drawing/2014/main" id="{10AD624A-7036-49B5-A586-380DD4D10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93" t="2843" r="21869" b="3281"/>
            <a:stretch/>
          </p:blipFill>
          <p:spPr>
            <a:xfrm flipH="1">
              <a:off x="4202625" y="1791168"/>
              <a:ext cx="2655370" cy="8128808"/>
            </a:xfrm>
            <a:prstGeom prst="rect">
              <a:avLst/>
            </a:prstGeom>
            <a:ln>
              <a:solidFill>
                <a:srgbClr val="ADADAD"/>
              </a:solidFill>
            </a:ln>
          </p:spPr>
        </p:pic>
        <p:pic>
          <p:nvPicPr>
            <p:cNvPr id="16" name="Picture 15" descr="A picture containing standing, posing, dressed&#10;&#10;Description automatically generated">
              <a:extLst>
                <a:ext uri="{FF2B5EF4-FFF2-40B4-BE49-F238E27FC236}">
                  <a16:creationId xmlns:a16="http://schemas.microsoft.com/office/drawing/2014/main" id="{5D6567E5-D7B5-4600-954A-FA8850366D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11" b="1940"/>
            <a:stretch/>
          </p:blipFill>
          <p:spPr>
            <a:xfrm>
              <a:off x="0" y="1784180"/>
              <a:ext cx="4205641" cy="812181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2C67B8B-042F-49D6-B777-4F4B735CB7ED}"/>
                </a:ext>
              </a:extLst>
            </p:cNvPr>
            <p:cNvSpPr/>
            <p:nvPr/>
          </p:nvSpPr>
          <p:spPr>
            <a:xfrm>
              <a:off x="2778642" y="-167706"/>
              <a:ext cx="1426999" cy="10083209"/>
            </a:xfrm>
            <a:prstGeom prst="rect">
              <a:avLst/>
            </a:prstGeom>
            <a:gradFill flip="none" rotWithShape="1">
              <a:gsLst>
                <a:gs pos="0">
                  <a:srgbClr val="E9E9E9"/>
                </a:gs>
                <a:gs pos="100000">
                  <a:srgbClr val="ADADAD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1352986" y="4042747"/>
              <a:ext cx="4494654" cy="3768639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1496204" y="4212710"/>
              <a:ext cx="4177952" cy="3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Stay under this line </a:t>
              </a:r>
              <a:br>
                <a:rPr lang="cs-CZ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for optimal health </a:t>
              </a:r>
            </a:p>
            <a:p>
              <a:pPr algn="ctr"/>
              <a:endParaRPr lang="en-GB" sz="3200" b="1" i="0" dirty="0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waistline: </a:t>
              </a:r>
              <a:b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men ≤ 102 cm </a:t>
              </a:r>
              <a:b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women ≤ 88 cm </a:t>
              </a:r>
              <a:endParaRPr lang="en-GB" sz="3200" b="1" dirty="0">
                <a:solidFill>
                  <a:srgbClr val="20C59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0D3E9FB-FFE4-6E4E-3EFD-46D485C07B12}"/>
                </a:ext>
              </a:extLst>
            </p:cNvPr>
            <p:cNvGrpSpPr/>
            <p:nvPr/>
          </p:nvGrpSpPr>
          <p:grpSpPr>
            <a:xfrm>
              <a:off x="-4101" y="183874"/>
              <a:ext cx="6879926" cy="9859084"/>
              <a:chOff x="-4101" y="183874"/>
              <a:chExt cx="6879926" cy="9859084"/>
            </a:xfrm>
          </p:grpSpPr>
          <p:sp>
            <p:nvSpPr>
              <p:cNvPr id="6" name="Freeform 72">
                <a:extLst>
                  <a:ext uri="{FF2B5EF4-FFF2-40B4-BE49-F238E27FC236}">
                    <a16:creationId xmlns:a16="http://schemas.microsoft.com/office/drawing/2014/main" id="{CB0D2207-ED2E-49C4-9FF2-D2D44375B5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578" y="183874"/>
                <a:ext cx="4205641" cy="2258568"/>
              </a:xfrm>
              <a:custGeom>
                <a:avLst/>
                <a:gdLst>
                  <a:gd name="T0" fmla="*/ 7607 w 7645"/>
                  <a:gd name="T1" fmla="*/ 977 h 4080"/>
                  <a:gd name="T2" fmla="*/ 7607 w 7645"/>
                  <a:gd name="T3" fmla="*/ 977 h 4080"/>
                  <a:gd name="T4" fmla="*/ 6878 w 7645"/>
                  <a:gd name="T5" fmla="*/ 269 h 4080"/>
                  <a:gd name="T6" fmla="*/ 6878 w 7645"/>
                  <a:gd name="T7" fmla="*/ 269 h 4080"/>
                  <a:gd name="T8" fmla="*/ 5865 w 7645"/>
                  <a:gd name="T9" fmla="*/ 0 h 4080"/>
                  <a:gd name="T10" fmla="*/ 5865 w 7645"/>
                  <a:gd name="T11" fmla="*/ 0 h 4080"/>
                  <a:gd name="T12" fmla="*/ 3825 w 7645"/>
                  <a:gd name="T13" fmla="*/ 2039 h 4080"/>
                  <a:gd name="T14" fmla="*/ 3825 w 7645"/>
                  <a:gd name="T15" fmla="*/ 2039 h 4080"/>
                  <a:gd name="T16" fmla="*/ 2040 w 7645"/>
                  <a:gd name="T17" fmla="*/ 3825 h 4080"/>
                  <a:gd name="T18" fmla="*/ 2040 w 7645"/>
                  <a:gd name="T19" fmla="*/ 3825 h 4080"/>
                  <a:gd name="T20" fmla="*/ 255 w 7645"/>
                  <a:gd name="T21" fmla="*/ 2039 h 4080"/>
                  <a:gd name="T22" fmla="*/ 255 w 7645"/>
                  <a:gd name="T23" fmla="*/ 2039 h 4080"/>
                  <a:gd name="T24" fmla="*/ 2040 w 7645"/>
                  <a:gd name="T25" fmla="*/ 255 h 4080"/>
                  <a:gd name="T26" fmla="*/ 2040 w 7645"/>
                  <a:gd name="T27" fmla="*/ 255 h 4080"/>
                  <a:gd name="T28" fmla="*/ 2927 w 7645"/>
                  <a:gd name="T29" fmla="*/ 490 h 4080"/>
                  <a:gd name="T30" fmla="*/ 2927 w 7645"/>
                  <a:gd name="T31" fmla="*/ 490 h 4080"/>
                  <a:gd name="T32" fmla="*/ 3564 w 7645"/>
                  <a:gd name="T33" fmla="*/ 1109 h 4080"/>
                  <a:gd name="T34" fmla="*/ 3564 w 7645"/>
                  <a:gd name="T35" fmla="*/ 1109 h 4080"/>
                  <a:gd name="T36" fmla="*/ 3739 w 7645"/>
                  <a:gd name="T37" fmla="*/ 1152 h 4080"/>
                  <a:gd name="T38" fmla="*/ 3739 w 7645"/>
                  <a:gd name="T39" fmla="*/ 1152 h 4080"/>
                  <a:gd name="T40" fmla="*/ 3782 w 7645"/>
                  <a:gd name="T41" fmla="*/ 977 h 4080"/>
                  <a:gd name="T42" fmla="*/ 3782 w 7645"/>
                  <a:gd name="T43" fmla="*/ 977 h 4080"/>
                  <a:gd name="T44" fmla="*/ 3053 w 7645"/>
                  <a:gd name="T45" fmla="*/ 269 h 4080"/>
                  <a:gd name="T46" fmla="*/ 3053 w 7645"/>
                  <a:gd name="T47" fmla="*/ 269 h 4080"/>
                  <a:gd name="T48" fmla="*/ 2040 w 7645"/>
                  <a:gd name="T49" fmla="*/ 0 h 4080"/>
                  <a:gd name="T50" fmla="*/ 2040 w 7645"/>
                  <a:gd name="T51" fmla="*/ 0 h 4080"/>
                  <a:gd name="T52" fmla="*/ 0 w 7645"/>
                  <a:gd name="T53" fmla="*/ 2039 h 4080"/>
                  <a:gd name="T54" fmla="*/ 0 w 7645"/>
                  <a:gd name="T55" fmla="*/ 2039 h 4080"/>
                  <a:gd name="T56" fmla="*/ 2040 w 7645"/>
                  <a:gd name="T57" fmla="*/ 4079 h 4080"/>
                  <a:gd name="T58" fmla="*/ 2040 w 7645"/>
                  <a:gd name="T59" fmla="*/ 4079 h 4080"/>
                  <a:gd name="T60" fmla="*/ 4080 w 7645"/>
                  <a:gd name="T61" fmla="*/ 2039 h 4080"/>
                  <a:gd name="T62" fmla="*/ 4080 w 7645"/>
                  <a:gd name="T63" fmla="*/ 2039 h 4080"/>
                  <a:gd name="T64" fmla="*/ 5865 w 7645"/>
                  <a:gd name="T65" fmla="*/ 255 h 4080"/>
                  <a:gd name="T66" fmla="*/ 5865 w 7645"/>
                  <a:gd name="T67" fmla="*/ 255 h 4080"/>
                  <a:gd name="T68" fmla="*/ 6751 w 7645"/>
                  <a:gd name="T69" fmla="*/ 490 h 4080"/>
                  <a:gd name="T70" fmla="*/ 6751 w 7645"/>
                  <a:gd name="T71" fmla="*/ 490 h 4080"/>
                  <a:gd name="T72" fmla="*/ 7389 w 7645"/>
                  <a:gd name="T73" fmla="*/ 1109 h 4080"/>
                  <a:gd name="T74" fmla="*/ 7389 w 7645"/>
                  <a:gd name="T75" fmla="*/ 1109 h 4080"/>
                  <a:gd name="T76" fmla="*/ 7565 w 7645"/>
                  <a:gd name="T77" fmla="*/ 1152 h 4080"/>
                  <a:gd name="T78" fmla="*/ 7565 w 7645"/>
                  <a:gd name="T79" fmla="*/ 1152 h 4080"/>
                  <a:gd name="T80" fmla="*/ 7607 w 7645"/>
                  <a:gd name="T81" fmla="*/ 977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5" h="4080">
                    <a:moveTo>
                      <a:pt x="7607" y="977"/>
                    </a:moveTo>
                    <a:lnTo>
                      <a:pt x="7607" y="977"/>
                    </a:lnTo>
                    <a:cubicBezTo>
                      <a:pt x="7428" y="685"/>
                      <a:pt x="7176" y="440"/>
                      <a:pt x="6878" y="269"/>
                    </a:cubicBezTo>
                    <a:lnTo>
                      <a:pt x="6878" y="269"/>
                    </a:lnTo>
                    <a:cubicBezTo>
                      <a:pt x="6572" y="93"/>
                      <a:pt x="6221" y="0"/>
                      <a:pt x="5865" y="0"/>
                    </a:cubicBezTo>
                    <a:lnTo>
                      <a:pt x="5865" y="0"/>
                    </a:lnTo>
                    <a:cubicBezTo>
                      <a:pt x="4741" y="0"/>
                      <a:pt x="3825" y="915"/>
                      <a:pt x="3825" y="2039"/>
                    </a:cubicBezTo>
                    <a:lnTo>
                      <a:pt x="3825" y="2039"/>
                    </a:lnTo>
                    <a:cubicBezTo>
                      <a:pt x="3825" y="3024"/>
                      <a:pt x="3025" y="3825"/>
                      <a:pt x="2040" y="3825"/>
                    </a:cubicBezTo>
                    <a:lnTo>
                      <a:pt x="2040" y="3825"/>
                    </a:lnTo>
                    <a:cubicBezTo>
                      <a:pt x="1056" y="3825"/>
                      <a:pt x="255" y="3024"/>
                      <a:pt x="255" y="2039"/>
                    </a:cubicBezTo>
                    <a:lnTo>
                      <a:pt x="255" y="2039"/>
                    </a:lnTo>
                    <a:cubicBezTo>
                      <a:pt x="255" y="1055"/>
                      <a:pt x="1056" y="255"/>
                      <a:pt x="2040" y="255"/>
                    </a:cubicBezTo>
                    <a:lnTo>
                      <a:pt x="2040" y="255"/>
                    </a:lnTo>
                    <a:cubicBezTo>
                      <a:pt x="2352" y="255"/>
                      <a:pt x="2658" y="336"/>
                      <a:pt x="2927" y="490"/>
                    </a:cubicBezTo>
                    <a:lnTo>
                      <a:pt x="2927" y="490"/>
                    </a:lnTo>
                    <a:cubicBezTo>
                      <a:pt x="3187" y="639"/>
                      <a:pt x="3407" y="854"/>
                      <a:pt x="3564" y="1109"/>
                    </a:cubicBezTo>
                    <a:lnTo>
                      <a:pt x="3564" y="1109"/>
                    </a:lnTo>
                    <a:cubicBezTo>
                      <a:pt x="3601" y="1169"/>
                      <a:pt x="3679" y="1188"/>
                      <a:pt x="3739" y="1152"/>
                    </a:cubicBezTo>
                    <a:lnTo>
                      <a:pt x="3739" y="1152"/>
                    </a:lnTo>
                    <a:cubicBezTo>
                      <a:pt x="3799" y="1115"/>
                      <a:pt x="3818" y="1037"/>
                      <a:pt x="3782" y="977"/>
                    </a:cubicBezTo>
                    <a:lnTo>
                      <a:pt x="3782" y="977"/>
                    </a:lnTo>
                    <a:cubicBezTo>
                      <a:pt x="3603" y="685"/>
                      <a:pt x="3351" y="440"/>
                      <a:pt x="3053" y="269"/>
                    </a:cubicBezTo>
                    <a:lnTo>
                      <a:pt x="3053" y="269"/>
                    </a:lnTo>
                    <a:cubicBezTo>
                      <a:pt x="2746" y="93"/>
                      <a:pt x="2396" y="0"/>
                      <a:pt x="2040" y="0"/>
                    </a:cubicBezTo>
                    <a:lnTo>
                      <a:pt x="2040" y="0"/>
                    </a:lnTo>
                    <a:cubicBezTo>
                      <a:pt x="915" y="0"/>
                      <a:pt x="0" y="915"/>
                      <a:pt x="0" y="2039"/>
                    </a:cubicBezTo>
                    <a:lnTo>
                      <a:pt x="0" y="2039"/>
                    </a:lnTo>
                    <a:cubicBezTo>
                      <a:pt x="0" y="3164"/>
                      <a:pt x="915" y="4079"/>
                      <a:pt x="2040" y="4079"/>
                    </a:cubicBezTo>
                    <a:lnTo>
                      <a:pt x="2040" y="4079"/>
                    </a:lnTo>
                    <a:cubicBezTo>
                      <a:pt x="3165" y="4079"/>
                      <a:pt x="4080" y="3164"/>
                      <a:pt x="4080" y="2039"/>
                    </a:cubicBezTo>
                    <a:lnTo>
                      <a:pt x="4080" y="2039"/>
                    </a:lnTo>
                    <a:cubicBezTo>
                      <a:pt x="4080" y="1055"/>
                      <a:pt x="4881" y="255"/>
                      <a:pt x="5865" y="255"/>
                    </a:cubicBezTo>
                    <a:lnTo>
                      <a:pt x="5865" y="255"/>
                    </a:lnTo>
                    <a:cubicBezTo>
                      <a:pt x="6177" y="255"/>
                      <a:pt x="6483" y="336"/>
                      <a:pt x="6751" y="490"/>
                    </a:cubicBezTo>
                    <a:lnTo>
                      <a:pt x="6751" y="490"/>
                    </a:lnTo>
                    <a:cubicBezTo>
                      <a:pt x="7012" y="639"/>
                      <a:pt x="7233" y="854"/>
                      <a:pt x="7389" y="1109"/>
                    </a:cubicBezTo>
                    <a:lnTo>
                      <a:pt x="7389" y="1109"/>
                    </a:lnTo>
                    <a:cubicBezTo>
                      <a:pt x="7426" y="1169"/>
                      <a:pt x="7505" y="1188"/>
                      <a:pt x="7565" y="1152"/>
                    </a:cubicBezTo>
                    <a:lnTo>
                      <a:pt x="7565" y="1152"/>
                    </a:lnTo>
                    <a:cubicBezTo>
                      <a:pt x="7625" y="1115"/>
                      <a:pt x="7644" y="1037"/>
                      <a:pt x="7607" y="977"/>
                    </a:cubicBezTo>
                  </a:path>
                </a:pathLst>
              </a:custGeom>
              <a:solidFill>
                <a:srgbClr val="258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801" dirty="0"/>
              </a:p>
            </p:txBody>
          </p:sp>
          <p:sp>
            <p:nvSpPr>
              <p:cNvPr id="7" name="Freeform 74">
                <a:extLst>
                  <a:ext uri="{FF2B5EF4-FFF2-40B4-BE49-F238E27FC236}">
                    <a16:creationId xmlns:a16="http://schemas.microsoft.com/office/drawing/2014/main" id="{C4AAAE45-881C-441D-A941-FEDD823555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244" y="183874"/>
                <a:ext cx="4199178" cy="2262413"/>
              </a:xfrm>
              <a:custGeom>
                <a:avLst/>
                <a:gdLst>
                  <a:gd name="T0" fmla="*/ 5603 w 7644"/>
                  <a:gd name="T1" fmla="*/ 4079 h 4080"/>
                  <a:gd name="T2" fmla="*/ 5603 w 7644"/>
                  <a:gd name="T3" fmla="*/ 4079 h 4080"/>
                  <a:gd name="T4" fmla="*/ 4590 w 7644"/>
                  <a:gd name="T5" fmla="*/ 3810 h 4080"/>
                  <a:gd name="T6" fmla="*/ 4590 w 7644"/>
                  <a:gd name="T7" fmla="*/ 3810 h 4080"/>
                  <a:gd name="T8" fmla="*/ 3861 w 7644"/>
                  <a:gd name="T9" fmla="*/ 3102 h 4080"/>
                  <a:gd name="T10" fmla="*/ 3861 w 7644"/>
                  <a:gd name="T11" fmla="*/ 3102 h 4080"/>
                  <a:gd name="T12" fmla="*/ 3904 w 7644"/>
                  <a:gd name="T13" fmla="*/ 2927 h 4080"/>
                  <a:gd name="T14" fmla="*/ 3904 w 7644"/>
                  <a:gd name="T15" fmla="*/ 2927 h 4080"/>
                  <a:gd name="T16" fmla="*/ 4079 w 7644"/>
                  <a:gd name="T17" fmla="*/ 2969 h 4080"/>
                  <a:gd name="T18" fmla="*/ 4079 w 7644"/>
                  <a:gd name="T19" fmla="*/ 2969 h 4080"/>
                  <a:gd name="T20" fmla="*/ 4717 w 7644"/>
                  <a:gd name="T21" fmla="*/ 3589 h 4080"/>
                  <a:gd name="T22" fmla="*/ 4717 w 7644"/>
                  <a:gd name="T23" fmla="*/ 3589 h 4080"/>
                  <a:gd name="T24" fmla="*/ 5603 w 7644"/>
                  <a:gd name="T25" fmla="*/ 3825 h 4080"/>
                  <a:gd name="T26" fmla="*/ 5603 w 7644"/>
                  <a:gd name="T27" fmla="*/ 3825 h 4080"/>
                  <a:gd name="T28" fmla="*/ 7388 w 7644"/>
                  <a:gd name="T29" fmla="*/ 2039 h 4080"/>
                  <a:gd name="T30" fmla="*/ 7388 w 7644"/>
                  <a:gd name="T31" fmla="*/ 2039 h 4080"/>
                  <a:gd name="T32" fmla="*/ 5603 w 7644"/>
                  <a:gd name="T33" fmla="*/ 255 h 4080"/>
                  <a:gd name="T34" fmla="*/ 5603 w 7644"/>
                  <a:gd name="T35" fmla="*/ 255 h 4080"/>
                  <a:gd name="T36" fmla="*/ 3818 w 7644"/>
                  <a:gd name="T37" fmla="*/ 2039 h 4080"/>
                  <a:gd name="T38" fmla="*/ 3818 w 7644"/>
                  <a:gd name="T39" fmla="*/ 2039 h 4080"/>
                  <a:gd name="T40" fmla="*/ 1778 w 7644"/>
                  <a:gd name="T41" fmla="*/ 4079 h 4080"/>
                  <a:gd name="T42" fmla="*/ 1778 w 7644"/>
                  <a:gd name="T43" fmla="*/ 4079 h 4080"/>
                  <a:gd name="T44" fmla="*/ 765 w 7644"/>
                  <a:gd name="T45" fmla="*/ 3810 h 4080"/>
                  <a:gd name="T46" fmla="*/ 765 w 7644"/>
                  <a:gd name="T47" fmla="*/ 3810 h 4080"/>
                  <a:gd name="T48" fmla="*/ 37 w 7644"/>
                  <a:gd name="T49" fmla="*/ 3102 h 4080"/>
                  <a:gd name="T50" fmla="*/ 37 w 7644"/>
                  <a:gd name="T51" fmla="*/ 3102 h 4080"/>
                  <a:gd name="T52" fmla="*/ 79 w 7644"/>
                  <a:gd name="T53" fmla="*/ 2927 h 4080"/>
                  <a:gd name="T54" fmla="*/ 79 w 7644"/>
                  <a:gd name="T55" fmla="*/ 2927 h 4080"/>
                  <a:gd name="T56" fmla="*/ 254 w 7644"/>
                  <a:gd name="T57" fmla="*/ 2969 h 4080"/>
                  <a:gd name="T58" fmla="*/ 254 w 7644"/>
                  <a:gd name="T59" fmla="*/ 2969 h 4080"/>
                  <a:gd name="T60" fmla="*/ 892 w 7644"/>
                  <a:gd name="T61" fmla="*/ 3589 h 4080"/>
                  <a:gd name="T62" fmla="*/ 892 w 7644"/>
                  <a:gd name="T63" fmla="*/ 3589 h 4080"/>
                  <a:gd name="T64" fmla="*/ 1778 w 7644"/>
                  <a:gd name="T65" fmla="*/ 3825 h 4080"/>
                  <a:gd name="T66" fmla="*/ 1778 w 7644"/>
                  <a:gd name="T67" fmla="*/ 3825 h 4080"/>
                  <a:gd name="T68" fmla="*/ 3564 w 7644"/>
                  <a:gd name="T69" fmla="*/ 2039 h 4080"/>
                  <a:gd name="T70" fmla="*/ 3564 w 7644"/>
                  <a:gd name="T71" fmla="*/ 2039 h 4080"/>
                  <a:gd name="T72" fmla="*/ 5603 w 7644"/>
                  <a:gd name="T73" fmla="*/ 0 h 4080"/>
                  <a:gd name="T74" fmla="*/ 5603 w 7644"/>
                  <a:gd name="T75" fmla="*/ 0 h 4080"/>
                  <a:gd name="T76" fmla="*/ 7643 w 7644"/>
                  <a:gd name="T77" fmla="*/ 2039 h 4080"/>
                  <a:gd name="T78" fmla="*/ 7643 w 7644"/>
                  <a:gd name="T79" fmla="*/ 2039 h 4080"/>
                  <a:gd name="T80" fmla="*/ 5603 w 7644"/>
                  <a:gd name="T81" fmla="*/ 4079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4" h="4080">
                    <a:moveTo>
                      <a:pt x="5603" y="4079"/>
                    </a:moveTo>
                    <a:lnTo>
                      <a:pt x="5603" y="4079"/>
                    </a:lnTo>
                    <a:cubicBezTo>
                      <a:pt x="5248" y="4079"/>
                      <a:pt x="4897" y="3986"/>
                      <a:pt x="4590" y="3810"/>
                    </a:cubicBezTo>
                    <a:lnTo>
                      <a:pt x="4590" y="3810"/>
                    </a:lnTo>
                    <a:cubicBezTo>
                      <a:pt x="4293" y="3639"/>
                      <a:pt x="4041" y="3395"/>
                      <a:pt x="3861" y="3102"/>
                    </a:cubicBezTo>
                    <a:lnTo>
                      <a:pt x="3861" y="3102"/>
                    </a:lnTo>
                    <a:cubicBezTo>
                      <a:pt x="3825" y="3042"/>
                      <a:pt x="3844" y="2963"/>
                      <a:pt x="3904" y="2927"/>
                    </a:cubicBezTo>
                    <a:lnTo>
                      <a:pt x="3904" y="2927"/>
                    </a:lnTo>
                    <a:cubicBezTo>
                      <a:pt x="3964" y="2890"/>
                      <a:pt x="4042" y="2909"/>
                      <a:pt x="4079" y="2969"/>
                    </a:cubicBezTo>
                    <a:lnTo>
                      <a:pt x="4079" y="2969"/>
                    </a:lnTo>
                    <a:cubicBezTo>
                      <a:pt x="4236" y="3225"/>
                      <a:pt x="4456" y="3440"/>
                      <a:pt x="4717" y="3589"/>
                    </a:cubicBezTo>
                    <a:lnTo>
                      <a:pt x="4717" y="3589"/>
                    </a:lnTo>
                    <a:cubicBezTo>
                      <a:pt x="4985" y="3743"/>
                      <a:pt x="5292" y="3825"/>
                      <a:pt x="5603" y="3825"/>
                    </a:cubicBezTo>
                    <a:lnTo>
                      <a:pt x="5603" y="3825"/>
                    </a:lnTo>
                    <a:cubicBezTo>
                      <a:pt x="6588" y="3825"/>
                      <a:pt x="7388" y="3024"/>
                      <a:pt x="7388" y="2039"/>
                    </a:cubicBezTo>
                    <a:lnTo>
                      <a:pt x="7388" y="2039"/>
                    </a:lnTo>
                    <a:cubicBezTo>
                      <a:pt x="7388" y="1055"/>
                      <a:pt x="6588" y="255"/>
                      <a:pt x="5603" y="255"/>
                    </a:cubicBezTo>
                    <a:lnTo>
                      <a:pt x="5603" y="255"/>
                    </a:lnTo>
                    <a:cubicBezTo>
                      <a:pt x="4619" y="255"/>
                      <a:pt x="3818" y="1055"/>
                      <a:pt x="3818" y="2039"/>
                    </a:cubicBezTo>
                    <a:lnTo>
                      <a:pt x="3818" y="2039"/>
                    </a:lnTo>
                    <a:cubicBezTo>
                      <a:pt x="3818" y="3164"/>
                      <a:pt x="2903" y="4079"/>
                      <a:pt x="1778" y="4079"/>
                    </a:cubicBezTo>
                    <a:lnTo>
                      <a:pt x="1778" y="4079"/>
                    </a:lnTo>
                    <a:cubicBezTo>
                      <a:pt x="1422" y="4079"/>
                      <a:pt x="1072" y="3986"/>
                      <a:pt x="765" y="3810"/>
                    </a:cubicBezTo>
                    <a:lnTo>
                      <a:pt x="765" y="3810"/>
                    </a:lnTo>
                    <a:cubicBezTo>
                      <a:pt x="467" y="3639"/>
                      <a:pt x="215" y="3395"/>
                      <a:pt x="37" y="3102"/>
                    </a:cubicBezTo>
                    <a:lnTo>
                      <a:pt x="37" y="3102"/>
                    </a:lnTo>
                    <a:cubicBezTo>
                      <a:pt x="0" y="3042"/>
                      <a:pt x="19" y="2963"/>
                      <a:pt x="79" y="2927"/>
                    </a:cubicBezTo>
                    <a:lnTo>
                      <a:pt x="79" y="2927"/>
                    </a:lnTo>
                    <a:cubicBezTo>
                      <a:pt x="139" y="2890"/>
                      <a:pt x="217" y="2909"/>
                      <a:pt x="254" y="2969"/>
                    </a:cubicBezTo>
                    <a:lnTo>
                      <a:pt x="254" y="2969"/>
                    </a:lnTo>
                    <a:cubicBezTo>
                      <a:pt x="410" y="3225"/>
                      <a:pt x="631" y="3440"/>
                      <a:pt x="892" y="3589"/>
                    </a:cubicBezTo>
                    <a:lnTo>
                      <a:pt x="892" y="3589"/>
                    </a:lnTo>
                    <a:cubicBezTo>
                      <a:pt x="1160" y="3743"/>
                      <a:pt x="1467" y="3825"/>
                      <a:pt x="1778" y="3825"/>
                    </a:cubicBezTo>
                    <a:lnTo>
                      <a:pt x="1778" y="3825"/>
                    </a:lnTo>
                    <a:cubicBezTo>
                      <a:pt x="2762" y="3825"/>
                      <a:pt x="3564" y="3024"/>
                      <a:pt x="3564" y="2039"/>
                    </a:cubicBezTo>
                    <a:lnTo>
                      <a:pt x="3564" y="2039"/>
                    </a:lnTo>
                    <a:cubicBezTo>
                      <a:pt x="3564" y="915"/>
                      <a:pt x="4478" y="0"/>
                      <a:pt x="5603" y="0"/>
                    </a:cubicBezTo>
                    <a:lnTo>
                      <a:pt x="5603" y="0"/>
                    </a:lnTo>
                    <a:cubicBezTo>
                      <a:pt x="6728" y="0"/>
                      <a:pt x="7643" y="915"/>
                      <a:pt x="7643" y="2039"/>
                    </a:cubicBezTo>
                    <a:lnTo>
                      <a:pt x="7643" y="2039"/>
                    </a:lnTo>
                    <a:cubicBezTo>
                      <a:pt x="7643" y="3164"/>
                      <a:pt x="6728" y="4079"/>
                      <a:pt x="5603" y="4079"/>
                    </a:cubicBezTo>
                  </a:path>
                </a:pathLst>
              </a:custGeom>
              <a:solidFill>
                <a:srgbClr val="2585C2"/>
              </a:solidFill>
              <a:ln>
                <a:solidFill>
                  <a:srgbClr val="2585C2"/>
                </a:solidFill>
              </a:ln>
              <a:effectLst/>
            </p:spPr>
            <p:txBody>
              <a:bodyPr wrap="none" anchor="ctr"/>
              <a:lstStyle/>
              <a:p>
                <a:endParaRPr lang="en-US" sz="1801"/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A249CF33-04AF-955C-E75B-C5A8198C4F54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5BAAD559-DFD5-B544-5754-668621DA8201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DE31F197-20D3-F0F9-0BF3-41BC91181BEC}"/>
                    </a:ext>
                  </a:extLst>
                </p:cNvPr>
                <p:cNvSpPr/>
                <p:nvPr/>
              </p:nvSpPr>
              <p:spPr>
                <a:xfrm>
                  <a:off x="616810" y="828538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Insert</a:t>
                  </a: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 logo </a:t>
                  </a:r>
                  <a:b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of your organization</a:t>
                  </a:r>
                </a:p>
                <a:p>
                  <a:pPr algn="ctr"/>
                  <a:r>
                    <a:rPr lang="en-US" sz="160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here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E4686D84-4D3A-4049-AC59-1656ABCA34EF}"/>
                  </a:ext>
                </a:extLst>
              </p:cNvPr>
              <p:cNvGrpSpPr/>
              <p:nvPr/>
            </p:nvGrpSpPr>
            <p:grpSpPr>
              <a:xfrm>
                <a:off x="2448243" y="405661"/>
                <a:ext cx="1961509" cy="1805981"/>
                <a:chOff x="2448243" y="405661"/>
                <a:chExt cx="1961509" cy="1805981"/>
              </a:xfrm>
            </p:grpSpPr>
            <p:sp>
              <p:nvSpPr>
                <p:cNvPr id="55" name="Ovaal 41">
                  <a:extLst>
                    <a:ext uri="{FF2B5EF4-FFF2-40B4-BE49-F238E27FC236}">
                      <a16:creationId xmlns:a16="http://schemas.microsoft.com/office/drawing/2014/main" id="{53A3522E-9F53-CE29-0EF7-9FC8DA442248}"/>
                    </a:ext>
                  </a:extLst>
                </p:cNvPr>
                <p:cNvSpPr/>
                <p:nvPr/>
              </p:nvSpPr>
              <p:spPr>
                <a:xfrm>
                  <a:off x="2531052" y="405661"/>
                  <a:ext cx="1795893" cy="1805981"/>
                </a:xfrm>
                <a:prstGeom prst="ellipse">
                  <a:avLst/>
                </a:prstGeom>
                <a:solidFill>
                  <a:srgbClr val="20C59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br>
                    <a:rPr lang="en-GB" sz="1801" dirty="0">
                      <a:solidFill>
                        <a:srgbClr val="000000"/>
                      </a:solidFill>
                      <a:latin typeface="Verdana" panose="020B0604030504040204" pitchFamily="34" charset="0"/>
                    </a:rPr>
                  </a:br>
                  <a:endParaRPr lang="nl-BE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1CF37353-9371-3583-A292-D6A54F8C535E}"/>
                    </a:ext>
                  </a:extLst>
                </p:cNvPr>
                <p:cNvSpPr txBox="1"/>
                <p:nvPr/>
              </p:nvSpPr>
              <p:spPr>
                <a:xfrm>
                  <a:off x="2448243" y="982123"/>
                  <a:ext cx="1961509" cy="8925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300" b="1" dirty="0">
                      <a:solidFill>
                        <a:schemeClr val="bg1"/>
                      </a:solidFill>
                      <a:latin typeface="Verdana" panose="020B0604030504040204" pitchFamily="34" charset="0"/>
                    </a:rPr>
                    <a:t>TAKE ACTION </a:t>
                  </a:r>
                  <a:br>
                    <a:rPr lang="en-GB" sz="1300" b="1" dirty="0">
                      <a:solidFill>
                        <a:schemeClr val="bg1"/>
                      </a:solidFill>
                      <a:latin typeface="Verdana" panose="020B0604030504040204" pitchFamily="34" charset="0"/>
                    </a:rPr>
                  </a:br>
                  <a:r>
                    <a:rPr lang="en-GB" sz="1300" b="1" dirty="0">
                      <a:solidFill>
                        <a:schemeClr val="bg1"/>
                      </a:solidFill>
                      <a:latin typeface="Verdana" panose="020B0604030504040204" pitchFamily="34" charset="0"/>
                    </a:rPr>
                    <a:t>TO BE </a:t>
                  </a:r>
                  <a:br>
                    <a:rPr lang="en-GB" sz="1300" b="1" dirty="0">
                      <a:solidFill>
                        <a:schemeClr val="bg1"/>
                      </a:solidFill>
                      <a:latin typeface="Verdana" panose="020B0604030504040204" pitchFamily="34" charset="0"/>
                    </a:rPr>
                  </a:br>
                  <a:r>
                    <a:rPr lang="en-GB" sz="1300" b="1" dirty="0">
                      <a:solidFill>
                        <a:schemeClr val="bg1"/>
                      </a:solidFill>
                      <a:latin typeface="Verdana" panose="020B0604030504040204" pitchFamily="34" charset="0"/>
                    </a:rPr>
                    <a:t>A HEALTHY </a:t>
                  </a:r>
                  <a:br>
                    <a:rPr lang="en-GB" sz="1300" b="1" dirty="0">
                      <a:solidFill>
                        <a:schemeClr val="bg1"/>
                      </a:solidFill>
                      <a:latin typeface="Verdana" panose="020B0604030504040204" pitchFamily="34" charset="0"/>
                    </a:rPr>
                  </a:br>
                  <a:r>
                    <a:rPr lang="en-GB" sz="1300" b="1" dirty="0">
                      <a:solidFill>
                        <a:schemeClr val="bg1"/>
                      </a:solidFill>
                      <a:latin typeface="Verdana" panose="020B0604030504040204" pitchFamily="34" charset="0"/>
                    </a:rPr>
                    <a:t>BODY WEIGHT</a:t>
                  </a:r>
                  <a:endParaRPr lang="en-GB" sz="1300" b="1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57" name="Picture 56" descr="Icon&#10;&#10;Description automatically generated">
                  <a:extLst>
                    <a:ext uri="{FF2B5EF4-FFF2-40B4-BE49-F238E27FC236}">
                      <a16:creationId xmlns:a16="http://schemas.microsoft.com/office/drawing/2014/main" id="{464622F0-B047-3692-EB78-448DF0ADD8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69547" y="432048"/>
                  <a:ext cx="548640" cy="548640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9DBBDC81-FDD7-803F-6283-48AEFA8DF680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-4101" y="9133194"/>
                <a:chExt cx="6879926" cy="909764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65848B7C-9D11-AF98-735B-5D827E3E9FFF}"/>
                    </a:ext>
                  </a:extLst>
                </p:cNvPr>
                <p:cNvGrpSpPr/>
                <p:nvPr/>
              </p:nvGrpSpPr>
              <p:grpSpPr>
                <a:xfrm>
                  <a:off x="-4101" y="9133194"/>
                  <a:ext cx="6879926" cy="909764"/>
                  <a:chOff x="0" y="9109018"/>
                  <a:chExt cx="6879926" cy="909764"/>
                </a:xfrm>
              </p:grpSpPr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039974E6-90E7-C1F1-6912-2A9FC42C19B2}"/>
                      </a:ext>
                    </a:extLst>
                  </p:cNvPr>
                  <p:cNvSpPr/>
                  <p:nvPr/>
                </p:nvSpPr>
                <p:spPr>
                  <a:xfrm>
                    <a:off x="0" y="9109018"/>
                    <a:ext cx="6858000" cy="796982"/>
                  </a:xfrm>
                  <a:prstGeom prst="rect">
                    <a:avLst/>
                  </a:prstGeom>
                  <a:solidFill>
                    <a:schemeClr val="bg1">
                      <a:alpha val="6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5A4D8C3D-E57B-9324-2394-50312DA74893}"/>
                      </a:ext>
                    </a:extLst>
                  </p:cNvPr>
                  <p:cNvSpPr txBox="1"/>
                  <p:nvPr/>
                </p:nvSpPr>
                <p:spPr>
                  <a:xfrm>
                    <a:off x="21927" y="9172396"/>
                    <a:ext cx="6857999" cy="846386"/>
                  </a:xfrm>
                  <a:prstGeom prst="rect">
                    <a:avLst/>
                  </a:prstGeom>
                  <a:noFill/>
                </p:spPr>
                <p:txBody>
                  <a:bodyPr wrap="square" lIns="91440" tIns="45720" rIns="91440" bIns="45720" rtlCol="0" anchor="t">
                    <a:spAutoFit/>
                  </a:bodyPr>
                  <a:lstStyle/>
                  <a:p>
                    <a:pPr algn="ctr"/>
                    <a:r>
                      <a:rPr lang="nl-BE" sz="1300" b="1" dirty="0">
                        <a:solidFill>
                          <a:srgbClr val="20C595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rPr>
                      <a:t>#PrEvCan #CANCERCODE</a:t>
                    </a:r>
                  </a:p>
                  <a:p>
                    <a:pPr algn="ctr"/>
                    <a:r>
                      <a:rPr lang="en-GB" sz="1200" b="1" dirty="0">
                        <a:solidFill>
                          <a:srgbClr val="20C595"/>
                        </a:solidFill>
                        <a:effectLst/>
                      </a:rPr>
                      <a:t>The </a:t>
                    </a:r>
                    <a:r>
                      <a:rPr lang="en-GB" sz="1200" b="1" dirty="0" err="1">
                        <a:solidFill>
                          <a:srgbClr val="20C595"/>
                        </a:solidFill>
                        <a:effectLst/>
                      </a:rPr>
                      <a:t>PrEvCan</a:t>
                    </a:r>
                    <a:r>
                      <a:rPr lang="en-GB" sz="1200" b="1" dirty="0">
                        <a:solidFill>
                          <a:srgbClr val="20C595"/>
                        </a:solidFill>
                      </a:rPr>
                      <a:t>© </a:t>
                    </a:r>
                    <a:r>
                      <a:rPr lang="en-GB" sz="1200" b="1" dirty="0">
                        <a:solidFill>
                          <a:srgbClr val="20C595"/>
                        </a:solidFill>
                        <a:effectLst/>
                      </a:rPr>
                      <a:t>campaign was initiated by EONS and is run in association </a:t>
                    </a:r>
                    <a:br>
                      <a:rPr lang="en-GB" sz="1200" b="1" dirty="0">
                        <a:solidFill>
                          <a:srgbClr val="20C595"/>
                        </a:solidFill>
                        <a:effectLst/>
                      </a:rPr>
                    </a:br>
                    <a:r>
                      <a:rPr lang="en-GB" sz="1200" b="1" dirty="0">
                        <a:solidFill>
                          <a:srgbClr val="20C595"/>
                        </a:solidFill>
                        <a:effectLst/>
                      </a:rPr>
                      <a:t>with key campaign partner, ESMO. </a:t>
                    </a:r>
                    <a:r>
                      <a:rPr lang="en-US" sz="1200" b="1" dirty="0">
                        <a:solidFill>
                          <a:srgbClr val="20C595"/>
                        </a:solidFill>
                        <a:cs typeface="Aharoni"/>
                      </a:rPr>
                      <a:t>More info</a:t>
                    </a:r>
                    <a:r>
                      <a:rPr lang="nl-BE" sz="1200" b="1" dirty="0">
                        <a:solidFill>
                          <a:srgbClr val="20C595"/>
                        </a:solidFill>
                        <a:cs typeface="Aharoni"/>
                      </a:rPr>
                      <a:t>: www.cancernurse.eu/</a:t>
                    </a:r>
                    <a:r>
                      <a:rPr lang="cs-CZ" sz="1200" b="1" dirty="0">
                        <a:solidFill>
                          <a:srgbClr val="20C595"/>
                        </a:solidFill>
                        <a:cs typeface="Aharoni"/>
                      </a:rPr>
                      <a:t>prev</a:t>
                    </a:r>
                    <a:r>
                      <a:rPr lang="en-US" sz="1200" b="1" dirty="0">
                        <a:solidFill>
                          <a:srgbClr val="20C595"/>
                        </a:solidFill>
                        <a:cs typeface="Aharoni"/>
                      </a:rPr>
                      <a:t>can</a:t>
                    </a:r>
                    <a:br>
                      <a:rPr lang="nl-BE" sz="1200" b="1" dirty="0">
                        <a:cs typeface="Aharoni" panose="02010803020104030203" pitchFamily="2" charset="-79"/>
                      </a:rPr>
                    </a:br>
                    <a:endParaRPr lang="en-GB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endParaRPr>
                  </a:p>
                </p:txBody>
              </p:sp>
              <p:grpSp>
                <p:nvGrpSpPr>
                  <p:cNvPr id="12" name="Group 11">
                    <a:extLst>
                      <a:ext uri="{FF2B5EF4-FFF2-40B4-BE49-F238E27FC236}">
                        <a16:creationId xmlns:a16="http://schemas.microsoft.com/office/drawing/2014/main" id="{E6A0FA0E-E4C5-C7A0-D104-15C8A4423618}"/>
                      </a:ext>
                    </a:extLst>
                  </p:cNvPr>
                  <p:cNvGrpSpPr/>
                  <p:nvPr/>
                </p:nvGrpSpPr>
                <p:grpSpPr>
                  <a:xfrm>
                    <a:off x="224716" y="9297854"/>
                    <a:ext cx="475488" cy="475488"/>
                    <a:chOff x="-302004" y="1916250"/>
                    <a:chExt cx="2823923" cy="2823924"/>
                  </a:xfrm>
                </p:grpSpPr>
                <p:sp>
                  <p:nvSpPr>
                    <p:cNvPr id="13" name="Ovaal 2">
                      <a:extLst>
                        <a:ext uri="{FF2B5EF4-FFF2-40B4-BE49-F238E27FC236}">
                          <a16:creationId xmlns:a16="http://schemas.microsoft.com/office/drawing/2014/main" id="{8052114F-718B-1F01-4B57-8445323343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02004" y="1916250"/>
                      <a:ext cx="2823923" cy="282392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BE" sz="1801" dirty="0">
                        <a:solidFill>
                          <a:schemeClr val="tx1"/>
                        </a:solidFill>
                      </a:endParaRPr>
                    </a:p>
                  </p:txBody>
                </p:sp>
                <p:pic>
                  <p:nvPicPr>
                    <p:cNvPr id="15" name="Picture 14" descr="A picture containing text, clipart&#10;&#10;Description automatically generated">
                      <a:extLst>
                        <a:ext uri="{FF2B5EF4-FFF2-40B4-BE49-F238E27FC236}">
                          <a16:creationId xmlns:a16="http://schemas.microsoft.com/office/drawing/2014/main" id="{259CB9C7-D9CD-1588-172C-AFEC8FE4650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219048" y="2002330"/>
                      <a:ext cx="2669717" cy="2651758"/>
                    </a:xfrm>
                    <a:prstGeom prst="ellipse">
                      <a:avLst/>
                    </a:prstGeom>
                  </p:spPr>
                </p:pic>
              </p:grpSp>
            </p:grpSp>
            <p:pic>
              <p:nvPicPr>
                <p:cNvPr id="9" name="Graphic 8">
                  <a:extLst>
                    <a:ext uri="{FF2B5EF4-FFF2-40B4-BE49-F238E27FC236}">
                      <a16:creationId xmlns:a16="http://schemas.microsoft.com/office/drawing/2014/main" id="{B5920AC6-1D4E-A33B-6E81-988883F24E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61796" y="9394066"/>
                  <a:ext cx="703986" cy="331414"/>
                </a:xfrm>
                <a:prstGeom prst="rect">
                  <a:avLst/>
                </a:prstGeom>
              </p:spPr>
            </p:pic>
          </p:grp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D9032DC-D4A9-6737-5275-B3FDFCD397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39284" t="19305" r="14595" b="11463"/>
              <a:stretch/>
            </p:blipFill>
            <p:spPr>
              <a:xfrm>
                <a:off x="4615855" y="405661"/>
                <a:ext cx="1827452" cy="1828800"/>
              </a:xfrm>
              <a:prstGeom prst="ellipse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94852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1A29271-BB1E-225A-2717-48A9E9C8549B}"/>
              </a:ext>
            </a:extLst>
          </p:cNvPr>
          <p:cNvGrpSpPr/>
          <p:nvPr/>
        </p:nvGrpSpPr>
        <p:grpSpPr>
          <a:xfrm>
            <a:off x="-1000054" y="-190501"/>
            <a:ext cx="7875879" cy="10233459"/>
            <a:chOff x="-1000054" y="-190501"/>
            <a:chExt cx="7875879" cy="10233459"/>
          </a:xfrm>
        </p:grpSpPr>
        <p:pic>
          <p:nvPicPr>
            <p:cNvPr id="5" name="Picture 4" descr="A picture containing person, clothing, person, swimsuit&#10;&#10;Description automatically generated">
              <a:extLst>
                <a:ext uri="{FF2B5EF4-FFF2-40B4-BE49-F238E27FC236}">
                  <a16:creationId xmlns:a16="http://schemas.microsoft.com/office/drawing/2014/main" id="{2D2C01EA-224A-1828-38DC-878A9A9E1F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3" t="9529" r="10548" b="14961"/>
            <a:stretch/>
          </p:blipFill>
          <p:spPr>
            <a:xfrm flipH="1">
              <a:off x="-3" y="-190501"/>
              <a:ext cx="6858001" cy="9218938"/>
            </a:xfrm>
            <a:prstGeom prst="rect">
              <a:avLst/>
            </a:prstGeom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467EC54-B335-422C-639F-FBF945F25729}"/>
                </a:ext>
              </a:extLst>
            </p:cNvPr>
            <p:cNvSpPr/>
            <p:nvPr/>
          </p:nvSpPr>
          <p:spPr>
            <a:xfrm>
              <a:off x="-3" y="-190501"/>
              <a:ext cx="6841747" cy="5065419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" name="Picture 60" descr="Colorful pills stacked to make a bar graph">
              <a:extLst>
                <a:ext uri="{FF2B5EF4-FFF2-40B4-BE49-F238E27FC236}">
                  <a16:creationId xmlns:a16="http://schemas.microsoft.com/office/drawing/2014/main" id="{28B6A455-C081-B468-25B5-35B1ED63D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87" b="10348"/>
            <a:stretch/>
          </p:blipFill>
          <p:spPr>
            <a:xfrm>
              <a:off x="-3" y="4874918"/>
              <a:ext cx="6841748" cy="4234100"/>
            </a:xfrm>
            <a:prstGeom prst="rect">
              <a:avLst/>
            </a:prstGeom>
          </p:spPr>
        </p:pic>
        <p:pic>
          <p:nvPicPr>
            <p:cNvPr id="64" name="Graphic 63" descr="Arrow: Counter-clockwise curve with solid fill">
              <a:extLst>
                <a:ext uri="{FF2B5EF4-FFF2-40B4-BE49-F238E27FC236}">
                  <a16:creationId xmlns:a16="http://schemas.microsoft.com/office/drawing/2014/main" id="{42723F66-B38B-0F6E-69C8-4BBB5671D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4514001">
              <a:off x="1504941" y="2526522"/>
              <a:ext cx="2448605" cy="7458595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1313144" y="3062679"/>
              <a:ext cx="4197475" cy="3323987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241150" y="2911628"/>
              <a:ext cx="6375693" cy="3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Being overweight </a:t>
              </a:r>
              <a:b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or obese is linked </a:t>
              </a:r>
              <a:b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with a higher risk </a:t>
              </a:r>
              <a:b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of getting cancer, </a:t>
              </a:r>
              <a:b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heart disease </a:t>
              </a:r>
              <a:b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and diabetes</a:t>
              </a:r>
              <a:endParaRPr lang="en-GB" sz="3200" b="1" dirty="0">
                <a:solidFill>
                  <a:srgbClr val="20C59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" name="Freeform 72">
              <a:extLst>
                <a:ext uri="{FF2B5EF4-FFF2-40B4-BE49-F238E27FC236}">
                  <a16:creationId xmlns:a16="http://schemas.microsoft.com/office/drawing/2014/main" id="{B2DDA23C-B7B3-2F25-12AB-4D28380D7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3" name="Freeform 74">
              <a:extLst>
                <a:ext uri="{FF2B5EF4-FFF2-40B4-BE49-F238E27FC236}">
                  <a16:creationId xmlns:a16="http://schemas.microsoft.com/office/drawing/2014/main" id="{69FBD273-EF06-0F37-80CC-03291460C8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44" y="183874"/>
              <a:ext cx="4199178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B237A1-006D-CE68-694B-5E639F62F29B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E6814B4-676C-4091-8313-0B7AD6860473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BE43A19-31BC-5672-A5A5-19D044F16166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17A8BD0-35E6-C7F5-2BB8-B4F978D5C8F6}"/>
                </a:ext>
              </a:extLst>
            </p:cNvPr>
            <p:cNvGrpSpPr/>
            <p:nvPr/>
          </p:nvGrpSpPr>
          <p:grpSpPr>
            <a:xfrm>
              <a:off x="2448243" y="405661"/>
              <a:ext cx="1961509" cy="1805981"/>
              <a:chOff x="2448243" y="405661"/>
              <a:chExt cx="1961509" cy="1805981"/>
            </a:xfrm>
          </p:grpSpPr>
          <p:sp>
            <p:nvSpPr>
              <p:cNvPr id="12" name="Ovaal 41">
                <a:extLst>
                  <a:ext uri="{FF2B5EF4-FFF2-40B4-BE49-F238E27FC236}">
                    <a16:creationId xmlns:a16="http://schemas.microsoft.com/office/drawing/2014/main" id="{FB21C18B-9222-CCB6-EEA1-59503DFEA981}"/>
                  </a:ext>
                </a:extLst>
              </p:cNvPr>
              <p:cNvSpPr/>
              <p:nvPr/>
            </p:nvSpPr>
            <p:spPr>
              <a:xfrm>
                <a:off x="2531052" y="405661"/>
                <a:ext cx="1795893" cy="1805981"/>
              </a:xfrm>
              <a:prstGeom prst="ellipse">
                <a:avLst/>
              </a:prstGeom>
              <a:solidFill>
                <a:srgbClr val="20C5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br>
                  <a:rPr lang="en-GB" sz="180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</a:br>
                <a:endParaRPr lang="nl-BE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B2CDFAA-FF8E-E35F-401C-F55BC5BDE684}"/>
                  </a:ext>
                </a:extLst>
              </p:cNvPr>
              <p:cNvSpPr txBox="1"/>
              <p:nvPr/>
            </p:nvSpPr>
            <p:spPr>
              <a:xfrm>
                <a:off x="2448243" y="982123"/>
                <a:ext cx="1961509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TAKE ACTION </a:t>
                </a:r>
                <a:b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</a:br>
                <a: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TO BE </a:t>
                </a:r>
                <a:b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</a:br>
                <a: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A HEALTHY </a:t>
                </a:r>
                <a:b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</a:br>
                <a: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BODY WEIGHT</a:t>
                </a:r>
                <a:endParaRPr lang="en-GB" sz="13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4" name="Picture 13" descr="Icon&#10;&#10;Description automatically generated">
                <a:extLst>
                  <a:ext uri="{FF2B5EF4-FFF2-40B4-BE49-F238E27FC236}">
                    <a16:creationId xmlns:a16="http://schemas.microsoft.com/office/drawing/2014/main" id="{5040A0D6-1D1B-6C85-6D51-A30EF9EF3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32048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D212C74-CD8A-13B8-5914-BC66C50069CA}"/>
                </a:ext>
              </a:extLst>
            </p:cNvPr>
            <p:cNvGrpSpPr/>
            <p:nvPr/>
          </p:nvGrpSpPr>
          <p:grpSpPr>
            <a:xfrm>
              <a:off x="-4101" y="9133194"/>
              <a:ext cx="6879926" cy="909764"/>
              <a:chOff x="-4101" y="9133194"/>
              <a:chExt cx="6879926" cy="909764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A2E01951-13C1-9988-3F87-9E21C4036052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16E9137C-5033-D83B-DA42-363D19B58504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08AA90A-A46F-C9E2-80A5-8A24A2A8E949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0C595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20C595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20C595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20C595"/>
                      </a:solidFill>
                    </a:rPr>
                    <a:t>© </a:t>
                  </a:r>
                  <a:r>
                    <a:rPr lang="en-GB" sz="1200" b="1" dirty="0">
                      <a:solidFill>
                        <a:srgbClr val="20C595"/>
                      </a:solidFill>
                      <a:effectLst/>
                    </a:rPr>
                    <a:t>campaign was initiated by EONS and is run in association </a:t>
                  </a:r>
                  <a:br>
                    <a:rPr lang="en-GB" sz="1200" b="1" dirty="0">
                      <a:solidFill>
                        <a:srgbClr val="20C595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20C595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20C595"/>
                      </a:solidFill>
                      <a:cs typeface="Aharoni"/>
                    </a:rPr>
                    <a:t>More info</a:t>
                  </a:r>
                  <a:r>
                    <a:rPr lang="nl-BE" sz="1200" b="1" dirty="0">
                      <a:solidFill>
                        <a:srgbClr val="20C595"/>
                      </a:solidFill>
                      <a:cs typeface="Aharoni"/>
                    </a:rPr>
                    <a:t>: www.cancernurse.eu/</a:t>
                  </a:r>
                  <a:r>
                    <a:rPr lang="cs-CZ" sz="1200" b="1" dirty="0">
                      <a:solidFill>
                        <a:srgbClr val="20C595"/>
                      </a:solidFill>
                      <a:cs typeface="Aharoni"/>
                    </a:rPr>
                    <a:t>prev</a:t>
                  </a:r>
                  <a:r>
                    <a:rPr lang="en-US" sz="1200" b="1" dirty="0">
                      <a:solidFill>
                        <a:srgbClr val="20C595"/>
                      </a:solidFill>
                      <a:cs typeface="Aharoni"/>
                    </a:rPr>
                    <a:t>can</a:t>
                  </a:r>
                  <a:br>
                    <a:rPr lang="nl-BE" sz="1200" b="1" dirty="0"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63A48D49-7B83-1953-4149-0758F2CD3A27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3" name="Ovaal 2">
                    <a:extLst>
                      <a:ext uri="{FF2B5EF4-FFF2-40B4-BE49-F238E27FC236}">
                        <a16:creationId xmlns:a16="http://schemas.microsoft.com/office/drawing/2014/main" id="{39E6A3DB-3631-BC05-7B7C-9466ACC41F64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24" name="Picture 23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BD4BF19D-A9FF-3393-B970-48C25A0343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9E0D8A28-D3B7-6231-44B8-6CE9559358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EAED425-54D7-EB32-C23E-573B5DF57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9284" t="19305" r="14595" b="11463"/>
            <a:stretch/>
          </p:blipFill>
          <p:spPr>
            <a:xfrm>
              <a:off x="4615855" y="405661"/>
              <a:ext cx="1827452" cy="182880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776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649ADE87-9411-E1F0-D0D5-31F750ECE275}"/>
              </a:ext>
            </a:extLst>
          </p:cNvPr>
          <p:cNvGrpSpPr/>
          <p:nvPr/>
        </p:nvGrpSpPr>
        <p:grpSpPr>
          <a:xfrm>
            <a:off x="0" y="1"/>
            <a:ext cx="6879926" cy="10021400"/>
            <a:chOff x="0" y="1"/>
            <a:chExt cx="6879926" cy="100214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3937137-E183-5AB5-2621-9FAF8F259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874" r="27325"/>
            <a:stretch/>
          </p:blipFill>
          <p:spPr>
            <a:xfrm>
              <a:off x="0" y="1"/>
              <a:ext cx="6858000" cy="9906000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1483242" y="3645581"/>
              <a:ext cx="3891516" cy="2910943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1354891" y="4029670"/>
              <a:ext cx="4177952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Drop belly fat, </a:t>
              </a:r>
              <a:b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reduce the risk </a:t>
              </a:r>
              <a:b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for certain cancers</a:t>
              </a:r>
              <a:endParaRPr lang="en-GB" sz="3200" b="1" dirty="0">
                <a:solidFill>
                  <a:srgbClr val="20C59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5FFEB54-91E0-6D90-83C9-0182A8CEB820}"/>
                </a:ext>
              </a:extLst>
            </p:cNvPr>
            <p:cNvSpPr/>
            <p:nvPr/>
          </p:nvSpPr>
          <p:spPr>
            <a:xfrm>
              <a:off x="0" y="9111637"/>
              <a:ext cx="6858000" cy="796982"/>
            </a:xfrm>
            <a:prstGeom prst="rect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0D085EC-B37C-5CA9-4ADA-A9A4C5EB8F8D}"/>
                </a:ext>
              </a:extLst>
            </p:cNvPr>
            <p:cNvSpPr txBox="1"/>
            <p:nvPr/>
          </p:nvSpPr>
          <p:spPr>
            <a:xfrm>
              <a:off x="21927" y="9175015"/>
              <a:ext cx="6857999" cy="84638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nl-BE" sz="1300" b="1" dirty="0">
                  <a:solidFill>
                    <a:srgbClr val="20C595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#PrEvCan #CANCERCODE</a:t>
              </a:r>
            </a:p>
            <a:p>
              <a:pPr algn="ctr"/>
              <a:r>
                <a:rPr lang="en-GB" sz="1200" b="1" dirty="0">
                  <a:solidFill>
                    <a:srgbClr val="20C595"/>
                  </a:solidFill>
                  <a:effectLst/>
                </a:rPr>
                <a:t>The </a:t>
              </a:r>
              <a:r>
                <a:rPr lang="en-GB" sz="1200" b="1" dirty="0" err="1">
                  <a:solidFill>
                    <a:srgbClr val="20C595"/>
                  </a:solidFill>
                  <a:effectLst/>
                </a:rPr>
                <a:t>PrEvCan</a:t>
              </a:r>
              <a:r>
                <a:rPr lang="en-GB" sz="1200" b="1" dirty="0">
                  <a:solidFill>
                    <a:srgbClr val="20C595"/>
                  </a:solidFill>
                </a:rPr>
                <a:t>© </a:t>
              </a:r>
              <a:r>
                <a:rPr lang="en-GB" sz="1200" b="1" dirty="0">
                  <a:solidFill>
                    <a:srgbClr val="20C595"/>
                  </a:solidFill>
                  <a:effectLst/>
                </a:rPr>
                <a:t>campaign was initiated by EONS and is run in association </a:t>
              </a:r>
              <a:br>
                <a:rPr lang="en-GB" sz="1200" b="1" dirty="0">
                  <a:solidFill>
                    <a:srgbClr val="20C595"/>
                  </a:solidFill>
                  <a:effectLst/>
                </a:rPr>
              </a:br>
              <a:r>
                <a:rPr lang="en-GB" sz="1200" b="1" dirty="0">
                  <a:solidFill>
                    <a:srgbClr val="20C595"/>
                  </a:solidFill>
                  <a:effectLst/>
                </a:rPr>
                <a:t>with key campaign partner, ESMO. </a:t>
              </a:r>
              <a:r>
                <a:rPr lang="en-US" sz="1200" b="1" dirty="0">
                  <a:solidFill>
                    <a:srgbClr val="20C595"/>
                  </a:solidFill>
                  <a:cs typeface="Aharoni"/>
                </a:rPr>
                <a:t>More info</a:t>
              </a:r>
              <a:r>
                <a:rPr lang="nl-BE" sz="1200" b="1" dirty="0">
                  <a:solidFill>
                    <a:srgbClr val="20C595"/>
                  </a:solidFill>
                  <a:cs typeface="Aharoni"/>
                </a:rPr>
                <a:t>: www.cancernurse.eu/</a:t>
              </a:r>
              <a:r>
                <a:rPr lang="cs-CZ" sz="1200" b="1" dirty="0">
                  <a:solidFill>
                    <a:srgbClr val="20C595"/>
                  </a:solidFill>
                  <a:cs typeface="Aharoni"/>
                </a:rPr>
                <a:t>prev</a:t>
              </a:r>
              <a:r>
                <a:rPr lang="en-US" sz="1200" b="1" dirty="0">
                  <a:solidFill>
                    <a:srgbClr val="20C595"/>
                  </a:solidFill>
                  <a:cs typeface="Aharoni"/>
                </a:rPr>
                <a:t>can</a:t>
              </a:r>
              <a:br>
                <a:rPr lang="nl-BE" sz="1200" b="1" dirty="0">
                  <a:cs typeface="Aharoni" panose="02010803020104030203" pitchFamily="2" charset="-79"/>
                </a:rPr>
              </a:br>
              <a:endParaRPr lang="en-GB" sz="1200" b="1" dirty="0">
                <a:solidFill>
                  <a:srgbClr val="2585C2"/>
                </a:solidFill>
                <a:cs typeface="Aharoni" panose="02010803020104030203" pitchFamily="2" charset="-79"/>
              </a:endParaRP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3B861024-15F3-6218-80C2-D4CEAD224B79}"/>
                </a:ext>
              </a:extLst>
            </p:cNvPr>
            <p:cNvGrpSpPr/>
            <p:nvPr/>
          </p:nvGrpSpPr>
          <p:grpSpPr>
            <a:xfrm>
              <a:off x="224716" y="9300473"/>
              <a:ext cx="475488" cy="475488"/>
              <a:chOff x="-302004" y="1916250"/>
              <a:chExt cx="2823923" cy="2823924"/>
            </a:xfrm>
          </p:grpSpPr>
          <p:sp>
            <p:nvSpPr>
              <p:cNvPr id="62" name="Ovaal 2">
                <a:extLst>
                  <a:ext uri="{FF2B5EF4-FFF2-40B4-BE49-F238E27FC236}">
                    <a16:creationId xmlns:a16="http://schemas.microsoft.com/office/drawing/2014/main" id="{B170C4E7-C3A8-32F3-9A64-B4EE4D720E70}"/>
                  </a:ext>
                </a:extLst>
              </p:cNvPr>
              <p:cNvSpPr/>
              <p:nvPr/>
            </p:nvSpPr>
            <p:spPr>
              <a:xfrm>
                <a:off x="-302004" y="1916250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63" name="Picture 62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E8D147B8-9FEE-FEEA-9F55-3341EE1027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9048" y="2002330"/>
                <a:ext cx="2669717" cy="2651758"/>
              </a:xfrm>
              <a:prstGeom prst="ellipse">
                <a:avLst/>
              </a:prstGeom>
            </p:spPr>
          </p:pic>
        </p:grpSp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2F09919F-FD7A-2F99-0E96-8C1F77B457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" r="36621" b="-13923"/>
            <a:stretch/>
          </p:blipFill>
          <p:spPr>
            <a:xfrm>
              <a:off x="6061796" y="9394066"/>
              <a:ext cx="703986" cy="331414"/>
            </a:xfrm>
            <a:prstGeom prst="rect">
              <a:avLst/>
            </a:prstGeom>
          </p:spPr>
        </p:pic>
        <p:sp>
          <p:nvSpPr>
            <p:cNvPr id="64" name="Freeform 72">
              <a:extLst>
                <a:ext uri="{FF2B5EF4-FFF2-40B4-BE49-F238E27FC236}">
                  <a16:creationId xmlns:a16="http://schemas.microsoft.com/office/drawing/2014/main" id="{DE3E4F4B-E8DE-0B8C-F240-BD5FCE11DC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65" name="Freeform 74">
              <a:extLst>
                <a:ext uri="{FF2B5EF4-FFF2-40B4-BE49-F238E27FC236}">
                  <a16:creationId xmlns:a16="http://schemas.microsoft.com/office/drawing/2014/main" id="{B8140E2B-4357-84E3-74CE-43978A04E2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44" y="183874"/>
              <a:ext cx="4199178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02337D34-6B24-EC3D-39A6-83D91E4BCC94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55C588CD-56B2-FA26-F228-1B2A178B29A9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44D499CC-AF98-9832-1E29-97D69D2C57F9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78AFD23-A3BC-AF6B-B0E0-68A5236FFF27}"/>
                </a:ext>
              </a:extLst>
            </p:cNvPr>
            <p:cNvGrpSpPr/>
            <p:nvPr/>
          </p:nvGrpSpPr>
          <p:grpSpPr>
            <a:xfrm>
              <a:off x="2448243" y="405661"/>
              <a:ext cx="1961509" cy="1805981"/>
              <a:chOff x="2448243" y="405661"/>
              <a:chExt cx="1961509" cy="1805981"/>
            </a:xfrm>
          </p:grpSpPr>
          <p:sp>
            <p:nvSpPr>
              <p:cNvPr id="70" name="Ovaal 41">
                <a:extLst>
                  <a:ext uri="{FF2B5EF4-FFF2-40B4-BE49-F238E27FC236}">
                    <a16:creationId xmlns:a16="http://schemas.microsoft.com/office/drawing/2014/main" id="{99315941-FC74-0E8F-130A-6D38B4E6E1FB}"/>
                  </a:ext>
                </a:extLst>
              </p:cNvPr>
              <p:cNvSpPr/>
              <p:nvPr/>
            </p:nvSpPr>
            <p:spPr>
              <a:xfrm>
                <a:off x="2531052" y="405661"/>
                <a:ext cx="1795893" cy="1805981"/>
              </a:xfrm>
              <a:prstGeom prst="ellipse">
                <a:avLst/>
              </a:prstGeom>
              <a:solidFill>
                <a:srgbClr val="20C5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br>
                  <a:rPr lang="en-GB" sz="180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</a:br>
                <a:endParaRPr lang="nl-BE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CDC6EF49-2BDF-BF4F-4BA4-4C94F19952AB}"/>
                  </a:ext>
                </a:extLst>
              </p:cNvPr>
              <p:cNvSpPr txBox="1"/>
              <p:nvPr/>
            </p:nvSpPr>
            <p:spPr>
              <a:xfrm>
                <a:off x="2448243" y="982123"/>
                <a:ext cx="1961509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TAKE ACTION </a:t>
                </a:r>
                <a:b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</a:br>
                <a: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TO BE </a:t>
                </a:r>
                <a:b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</a:br>
                <a: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A HEALTHY </a:t>
                </a:r>
                <a:b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</a:br>
                <a: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BODY WEIGHT</a:t>
                </a:r>
                <a:endParaRPr lang="en-GB" sz="13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72" name="Picture 71" descr="Icon&#10;&#10;Description automatically generated">
                <a:extLst>
                  <a:ext uri="{FF2B5EF4-FFF2-40B4-BE49-F238E27FC236}">
                    <a16:creationId xmlns:a16="http://schemas.microsoft.com/office/drawing/2014/main" id="{256F1989-C856-3ED7-30CF-68C713C4F7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32048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A25D1840-5A3F-75E5-7482-E6458CFFAD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284" t="19305" r="14595" b="11463"/>
            <a:stretch/>
          </p:blipFill>
          <p:spPr>
            <a:xfrm>
              <a:off x="4615855" y="405661"/>
              <a:ext cx="1827452" cy="182880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0530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CB32E8D1-CF92-0E2A-12AF-9AB257776B13}"/>
              </a:ext>
            </a:extLst>
          </p:cNvPr>
          <p:cNvGrpSpPr/>
          <p:nvPr/>
        </p:nvGrpSpPr>
        <p:grpSpPr>
          <a:xfrm>
            <a:off x="-4101" y="0"/>
            <a:ext cx="6900036" cy="10042958"/>
            <a:chOff x="-4101" y="0"/>
            <a:chExt cx="6900036" cy="10042958"/>
          </a:xfrm>
        </p:grpSpPr>
        <p:pic>
          <p:nvPicPr>
            <p:cNvPr id="5" name="Picture 4" descr="A doctor looking at a tablet&#10;&#10;Description automatically generated with low confidence">
              <a:extLst>
                <a:ext uri="{FF2B5EF4-FFF2-40B4-BE49-F238E27FC236}">
                  <a16:creationId xmlns:a16="http://schemas.microsoft.com/office/drawing/2014/main" id="{76486EDE-2CB8-7102-2B6D-B566C03D6C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90" r="34196"/>
            <a:stretch/>
          </p:blipFill>
          <p:spPr>
            <a:xfrm>
              <a:off x="0" y="0"/>
              <a:ext cx="6895935" cy="9906000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438977" y="3041913"/>
              <a:ext cx="3891516" cy="3449659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369881" y="3471851"/>
              <a:ext cx="4177952" cy="233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If you need support, ask a nurse </a:t>
              </a:r>
              <a:b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or other healthcare professional</a:t>
              </a:r>
              <a:endParaRPr lang="en-GB" sz="3200" b="1" dirty="0">
                <a:solidFill>
                  <a:srgbClr val="20C59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Freeform 72">
              <a:extLst>
                <a:ext uri="{FF2B5EF4-FFF2-40B4-BE49-F238E27FC236}">
                  <a16:creationId xmlns:a16="http://schemas.microsoft.com/office/drawing/2014/main" id="{F884053B-CFAF-79AA-BD4A-28FA31886C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27" name="Freeform 74">
              <a:extLst>
                <a:ext uri="{FF2B5EF4-FFF2-40B4-BE49-F238E27FC236}">
                  <a16:creationId xmlns:a16="http://schemas.microsoft.com/office/drawing/2014/main" id="{0BC9EBB2-7727-A172-D39A-26E2161BB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44" y="183874"/>
              <a:ext cx="4199178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28141F7-BE87-9519-CB2B-BFD0EC87BF1A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B8FE7A5D-4683-68D7-D7D3-E02F29586A02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DED3A41-A21E-7383-D3D8-9AB5D324BAFC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695FAD6-4825-FC0D-168A-8965B3786A71}"/>
                </a:ext>
              </a:extLst>
            </p:cNvPr>
            <p:cNvGrpSpPr/>
            <p:nvPr/>
          </p:nvGrpSpPr>
          <p:grpSpPr>
            <a:xfrm>
              <a:off x="2448243" y="405661"/>
              <a:ext cx="1961509" cy="1805981"/>
              <a:chOff x="2448243" y="405661"/>
              <a:chExt cx="1961509" cy="1805981"/>
            </a:xfrm>
          </p:grpSpPr>
          <p:sp>
            <p:nvSpPr>
              <p:cNvPr id="32" name="Ovaal 41">
                <a:extLst>
                  <a:ext uri="{FF2B5EF4-FFF2-40B4-BE49-F238E27FC236}">
                    <a16:creationId xmlns:a16="http://schemas.microsoft.com/office/drawing/2014/main" id="{555BEE86-3A60-79D4-552E-6BFDFEB06F5F}"/>
                  </a:ext>
                </a:extLst>
              </p:cNvPr>
              <p:cNvSpPr/>
              <p:nvPr/>
            </p:nvSpPr>
            <p:spPr>
              <a:xfrm>
                <a:off x="2531052" y="405661"/>
                <a:ext cx="1795893" cy="1805981"/>
              </a:xfrm>
              <a:prstGeom prst="ellipse">
                <a:avLst/>
              </a:prstGeom>
              <a:solidFill>
                <a:srgbClr val="20C5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br>
                  <a:rPr lang="en-GB" sz="180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</a:br>
                <a:endParaRPr lang="nl-BE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A1C08B7-7F64-FACF-8B45-42A1B06A7961}"/>
                  </a:ext>
                </a:extLst>
              </p:cNvPr>
              <p:cNvSpPr txBox="1"/>
              <p:nvPr/>
            </p:nvSpPr>
            <p:spPr>
              <a:xfrm>
                <a:off x="2448243" y="982123"/>
                <a:ext cx="1961509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TAKE ACTION </a:t>
                </a:r>
                <a:b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</a:br>
                <a: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TO BE </a:t>
                </a:r>
                <a:b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</a:br>
                <a: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A HEALTHY </a:t>
                </a:r>
                <a:b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</a:br>
                <a: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BODY WEIGHT</a:t>
                </a:r>
                <a:endParaRPr lang="en-GB" sz="13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60" name="Picture 59" descr="Icon&#10;&#10;Description automatically generated">
                <a:extLst>
                  <a:ext uri="{FF2B5EF4-FFF2-40B4-BE49-F238E27FC236}">
                    <a16:creationId xmlns:a16="http://schemas.microsoft.com/office/drawing/2014/main" id="{560C9C10-C081-C3F9-5137-1A704E1A37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32048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707528BB-018C-F4B0-EB82-61BBA33F2377}"/>
                </a:ext>
              </a:extLst>
            </p:cNvPr>
            <p:cNvGrpSpPr/>
            <p:nvPr/>
          </p:nvGrpSpPr>
          <p:grpSpPr>
            <a:xfrm>
              <a:off x="-4101" y="9133194"/>
              <a:ext cx="6879926" cy="909764"/>
              <a:chOff x="-4101" y="9133194"/>
              <a:chExt cx="6879926" cy="909764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DE4AD72A-9518-ACE7-D28D-8C2A4DE20E3C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5292837E-01F1-E0D8-C1E5-335DB7C41F12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7BA9AC6A-2952-33AD-36AC-3C3887ABBF5B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0C595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20C595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20C595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20C595"/>
                      </a:solidFill>
                    </a:rPr>
                    <a:t>© </a:t>
                  </a:r>
                  <a:r>
                    <a:rPr lang="en-GB" sz="1200" b="1" dirty="0">
                      <a:solidFill>
                        <a:srgbClr val="20C595"/>
                      </a:solidFill>
                      <a:effectLst/>
                    </a:rPr>
                    <a:t>campaign was initiated by EONS and is run in association </a:t>
                  </a:r>
                  <a:br>
                    <a:rPr lang="en-GB" sz="1200" b="1" dirty="0">
                      <a:solidFill>
                        <a:srgbClr val="20C595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20C595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20C595"/>
                      </a:solidFill>
                      <a:cs typeface="Aharoni"/>
                    </a:rPr>
                    <a:t>More info</a:t>
                  </a:r>
                  <a:r>
                    <a:rPr lang="nl-BE" sz="1200" b="1" dirty="0">
                      <a:solidFill>
                        <a:srgbClr val="20C595"/>
                      </a:solidFill>
                      <a:cs typeface="Aharoni"/>
                    </a:rPr>
                    <a:t>: www.cancernurse.eu/</a:t>
                  </a:r>
                  <a:r>
                    <a:rPr lang="cs-CZ" sz="1200" b="1" dirty="0">
                      <a:solidFill>
                        <a:srgbClr val="20C595"/>
                      </a:solidFill>
                      <a:cs typeface="Aharoni"/>
                    </a:rPr>
                    <a:t>prev</a:t>
                  </a:r>
                  <a:r>
                    <a:rPr lang="en-US" sz="1200" b="1" dirty="0">
                      <a:solidFill>
                        <a:srgbClr val="20C595"/>
                      </a:solidFill>
                      <a:cs typeface="Aharoni"/>
                    </a:rPr>
                    <a:t>can</a:t>
                  </a:r>
                  <a:br>
                    <a:rPr lang="nl-BE" sz="1200" b="1" dirty="0"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AF50B47B-31BA-9836-31E8-9E2F231BC91C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67" name="Ovaal 2">
                    <a:extLst>
                      <a:ext uri="{FF2B5EF4-FFF2-40B4-BE49-F238E27FC236}">
                        <a16:creationId xmlns:a16="http://schemas.microsoft.com/office/drawing/2014/main" id="{E0D6125F-1CDC-4064-5445-EBEBC4C4188F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68" name="Picture 67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11C675FD-BB54-6007-7210-73CCA85DDAF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63" name="Graphic 62">
                <a:extLst>
                  <a:ext uri="{FF2B5EF4-FFF2-40B4-BE49-F238E27FC236}">
                    <a16:creationId xmlns:a16="http://schemas.microsoft.com/office/drawing/2014/main" id="{096E061D-7700-51C1-FAAF-5CAC1F7C59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210BDC43-642F-E95F-32AA-E2DFAFE78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284" t="19305" r="14595" b="11463"/>
            <a:stretch/>
          </p:blipFill>
          <p:spPr>
            <a:xfrm>
              <a:off x="4615855" y="405661"/>
              <a:ext cx="1827452" cy="182880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2858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90A5741D-B7B8-5C24-2FA5-3564DE0920E7}"/>
              </a:ext>
            </a:extLst>
          </p:cNvPr>
          <p:cNvGrpSpPr/>
          <p:nvPr/>
        </p:nvGrpSpPr>
        <p:grpSpPr>
          <a:xfrm>
            <a:off x="-4101" y="0"/>
            <a:ext cx="6906495" cy="10367949"/>
            <a:chOff x="-4101" y="0"/>
            <a:chExt cx="6906495" cy="10367949"/>
          </a:xfrm>
        </p:grpSpPr>
        <p:pic>
          <p:nvPicPr>
            <p:cNvPr id="25" name="Graphic 24" descr="Exponential Graph outline">
              <a:extLst>
                <a:ext uri="{FF2B5EF4-FFF2-40B4-BE49-F238E27FC236}">
                  <a16:creationId xmlns:a16="http://schemas.microsoft.com/office/drawing/2014/main" id="{C0F56FC6-3BE1-C81A-E978-DBA6C7FB7F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704" r="13358"/>
            <a:stretch/>
          </p:blipFill>
          <p:spPr>
            <a:xfrm>
              <a:off x="0" y="965523"/>
              <a:ext cx="6858000" cy="9402426"/>
            </a:xfrm>
            <a:prstGeom prst="rect">
              <a:avLst/>
            </a:prstGeom>
          </p:spPr>
        </p:pic>
        <p:pic>
          <p:nvPicPr>
            <p:cNvPr id="13" name="Picture 12" descr="A group of people posing for the camera&#10;&#10;Description automatically generated">
              <a:extLst>
                <a:ext uri="{FF2B5EF4-FFF2-40B4-BE49-F238E27FC236}">
                  <a16:creationId xmlns:a16="http://schemas.microsoft.com/office/drawing/2014/main" id="{6BD38094-A0B3-25E6-BD7B-209FD121A6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35" t="29747" r="11503"/>
            <a:stretch/>
          </p:blipFill>
          <p:spPr>
            <a:xfrm>
              <a:off x="0" y="0"/>
              <a:ext cx="6858001" cy="9913547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548991" y="3130697"/>
              <a:ext cx="4571353" cy="3166124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582797" y="3436628"/>
              <a:ext cx="4529787" cy="233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Overweight and obesity </a:t>
              </a:r>
              <a:b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are associated </a:t>
              </a:r>
              <a:b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with increased risk </a:t>
              </a:r>
              <a:b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of 13 types of cancer </a:t>
              </a:r>
              <a:endParaRPr lang="en-GB" sz="3200" b="1" dirty="0">
                <a:solidFill>
                  <a:srgbClr val="20C59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" name="Picture 1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3D56EEF-7ACE-CB9B-7B7D-66EECDD548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D9C3A5">
                  <a:tint val="50000"/>
                  <a:satMod val="180000"/>
                </a:srgbClr>
              </a:duotone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92" b="34920"/>
            <a:stretch/>
          </p:blipFill>
          <p:spPr>
            <a:xfrm>
              <a:off x="1661505" y="7648353"/>
              <a:ext cx="5240889" cy="1288649"/>
            </a:xfrm>
            <a:prstGeom prst="rect">
              <a:avLst/>
            </a:prstGeom>
            <a:effectLst>
              <a:softEdge rad="368300"/>
            </a:effectLst>
          </p:spPr>
        </p:pic>
        <p:sp>
          <p:nvSpPr>
            <p:cNvPr id="2" name="Freeform 72">
              <a:extLst>
                <a:ext uri="{FF2B5EF4-FFF2-40B4-BE49-F238E27FC236}">
                  <a16:creationId xmlns:a16="http://schemas.microsoft.com/office/drawing/2014/main" id="{DD6D1693-C335-4F58-AFCE-37E3098CE1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3" name="Freeform 74">
              <a:extLst>
                <a:ext uri="{FF2B5EF4-FFF2-40B4-BE49-F238E27FC236}">
                  <a16:creationId xmlns:a16="http://schemas.microsoft.com/office/drawing/2014/main" id="{A7E3C9D1-413C-CF93-E343-8E6E546E74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44" y="183874"/>
              <a:ext cx="4199178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1F53892-5BC8-A564-CCB5-8A55BA350B84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8FB6DB06-16A6-120B-4F6E-8AD726E00B78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F186ABE-609D-BC5C-55AE-63E0364FEF68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AD4E25D-6606-30C4-A0E6-1CA8EF926DD7}"/>
                </a:ext>
              </a:extLst>
            </p:cNvPr>
            <p:cNvGrpSpPr/>
            <p:nvPr/>
          </p:nvGrpSpPr>
          <p:grpSpPr>
            <a:xfrm>
              <a:off x="2448243" y="405661"/>
              <a:ext cx="1961509" cy="1805981"/>
              <a:chOff x="2448243" y="405661"/>
              <a:chExt cx="1961509" cy="1805981"/>
            </a:xfrm>
          </p:grpSpPr>
          <p:sp>
            <p:nvSpPr>
              <p:cNvPr id="11" name="Ovaal 41">
                <a:extLst>
                  <a:ext uri="{FF2B5EF4-FFF2-40B4-BE49-F238E27FC236}">
                    <a16:creationId xmlns:a16="http://schemas.microsoft.com/office/drawing/2014/main" id="{4EA6D2FC-5E30-2B7E-882C-E082ADD8325A}"/>
                  </a:ext>
                </a:extLst>
              </p:cNvPr>
              <p:cNvSpPr/>
              <p:nvPr/>
            </p:nvSpPr>
            <p:spPr>
              <a:xfrm>
                <a:off x="2531052" y="405661"/>
                <a:ext cx="1795893" cy="1805981"/>
              </a:xfrm>
              <a:prstGeom prst="ellipse">
                <a:avLst/>
              </a:prstGeom>
              <a:solidFill>
                <a:srgbClr val="20C5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br>
                  <a:rPr lang="en-GB" sz="180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</a:br>
                <a:endParaRPr lang="nl-BE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9BEE141-2121-E1DE-B482-F8D01103EE1B}"/>
                  </a:ext>
                </a:extLst>
              </p:cNvPr>
              <p:cNvSpPr txBox="1"/>
              <p:nvPr/>
            </p:nvSpPr>
            <p:spPr>
              <a:xfrm>
                <a:off x="2448243" y="982123"/>
                <a:ext cx="1961509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TAKE ACTION </a:t>
                </a:r>
                <a:b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</a:br>
                <a: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TO BE </a:t>
                </a:r>
                <a:b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</a:br>
                <a: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A HEALTHY </a:t>
                </a:r>
                <a:b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</a:br>
                <a: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BODY WEIGHT</a:t>
                </a:r>
                <a:endParaRPr lang="en-GB" sz="13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4" name="Picture 13" descr="Icon&#10;&#10;Description automatically generated">
                <a:extLst>
                  <a:ext uri="{FF2B5EF4-FFF2-40B4-BE49-F238E27FC236}">
                    <a16:creationId xmlns:a16="http://schemas.microsoft.com/office/drawing/2014/main" id="{313F46CE-981A-D3A5-E35D-AC2D1A2172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32048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0B1D063-CB36-BB60-A219-1CC8A39CB8C6}"/>
                </a:ext>
              </a:extLst>
            </p:cNvPr>
            <p:cNvGrpSpPr/>
            <p:nvPr/>
          </p:nvGrpSpPr>
          <p:grpSpPr>
            <a:xfrm>
              <a:off x="-4101" y="9133194"/>
              <a:ext cx="6879926" cy="909764"/>
              <a:chOff x="-4101" y="9133194"/>
              <a:chExt cx="6879926" cy="909764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1519711-7C32-2FC9-E898-F5DB9A98D5D2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BDD7D8F-A500-4845-B2C3-77BEA4FEC756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68135113-E1AD-8301-7A6F-1A63DDBF8A3D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0C595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20C595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20C595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20C595"/>
                      </a:solidFill>
                    </a:rPr>
                    <a:t>© </a:t>
                  </a:r>
                  <a:r>
                    <a:rPr lang="en-GB" sz="1200" b="1" dirty="0">
                      <a:solidFill>
                        <a:srgbClr val="20C595"/>
                      </a:solidFill>
                      <a:effectLst/>
                    </a:rPr>
                    <a:t>campaign was initiated by EONS and is run in association </a:t>
                  </a:r>
                  <a:br>
                    <a:rPr lang="en-GB" sz="1200" b="1" dirty="0">
                      <a:solidFill>
                        <a:srgbClr val="20C595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20C595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20C595"/>
                      </a:solidFill>
                      <a:cs typeface="Aharoni"/>
                    </a:rPr>
                    <a:t>More info</a:t>
                  </a:r>
                  <a:r>
                    <a:rPr lang="nl-BE" sz="1200" b="1" dirty="0">
                      <a:solidFill>
                        <a:srgbClr val="20C595"/>
                      </a:solidFill>
                      <a:cs typeface="Aharoni"/>
                    </a:rPr>
                    <a:t>: www.cancernurse.eu/</a:t>
                  </a:r>
                  <a:r>
                    <a:rPr lang="cs-CZ" sz="1200" b="1" dirty="0">
                      <a:solidFill>
                        <a:srgbClr val="20C595"/>
                      </a:solidFill>
                      <a:cs typeface="Aharoni"/>
                    </a:rPr>
                    <a:t>prev</a:t>
                  </a:r>
                  <a:r>
                    <a:rPr lang="en-US" sz="1200" b="1" dirty="0">
                      <a:solidFill>
                        <a:srgbClr val="20C595"/>
                      </a:solidFill>
                      <a:cs typeface="Aharoni"/>
                    </a:rPr>
                    <a:t>can</a:t>
                  </a:r>
                  <a:br>
                    <a:rPr lang="nl-BE" sz="1200" b="1" dirty="0"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2B85D1AA-FAE1-67AC-AEB8-B5E29A8A9E6B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4" name="Ovaal 2">
                    <a:extLst>
                      <a:ext uri="{FF2B5EF4-FFF2-40B4-BE49-F238E27FC236}">
                        <a16:creationId xmlns:a16="http://schemas.microsoft.com/office/drawing/2014/main" id="{1FA441E3-222D-4019-C4E3-3C114247F895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26" name="Picture 2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C7F3B179-E6CC-43A7-6B7C-B5D9A2E02A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10E02908-ED30-2C69-192A-ED3BE6F1E0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AFD0C86-DC12-FED6-58DA-BAA20DD27C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9284" t="19305" r="14595" b="11463"/>
            <a:stretch/>
          </p:blipFill>
          <p:spPr>
            <a:xfrm>
              <a:off x="4615855" y="405661"/>
              <a:ext cx="1827452" cy="182880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7749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9479AEDC-92F6-4DBA-DF9B-72882BAD3E81}"/>
              </a:ext>
            </a:extLst>
          </p:cNvPr>
          <p:cNvGrpSpPr/>
          <p:nvPr/>
        </p:nvGrpSpPr>
        <p:grpSpPr>
          <a:xfrm>
            <a:off x="-4101" y="183874"/>
            <a:ext cx="6879926" cy="9859084"/>
            <a:chOff x="-4101" y="183874"/>
            <a:chExt cx="6879926" cy="985908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0AEB520-7B2A-4F21-A3FE-11D3105E16CC}"/>
                </a:ext>
              </a:extLst>
            </p:cNvPr>
            <p:cNvGrpSpPr/>
            <p:nvPr/>
          </p:nvGrpSpPr>
          <p:grpSpPr>
            <a:xfrm>
              <a:off x="119539" y="4555419"/>
              <a:ext cx="6586415" cy="1708298"/>
              <a:chOff x="119539" y="4555419"/>
              <a:chExt cx="6586415" cy="1708298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7B6D496-E516-4A9B-8DFB-B71D41C8FFAB}"/>
                  </a:ext>
                </a:extLst>
              </p:cNvPr>
              <p:cNvSpPr/>
              <p:nvPr/>
            </p:nvSpPr>
            <p:spPr>
              <a:xfrm>
                <a:off x="347456" y="4555419"/>
                <a:ext cx="6238960" cy="1708298"/>
              </a:xfrm>
              <a:prstGeom prst="roundRect">
                <a:avLst/>
              </a:prstGeom>
              <a:solidFill>
                <a:schemeClr val="bg1">
                  <a:alpha val="77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81BF104-7173-44C0-B01A-136F6603262A}"/>
                  </a:ext>
                </a:extLst>
              </p:cNvPr>
              <p:cNvSpPr txBox="1"/>
              <p:nvPr/>
            </p:nvSpPr>
            <p:spPr>
              <a:xfrm>
                <a:off x="119539" y="4716485"/>
                <a:ext cx="6586415" cy="135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dirty="0"/>
              </a:p>
              <a:p>
                <a:pPr algn="ctr"/>
                <a:r>
                  <a:rPr lang="en-US" sz="32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Messages for healthcare professionals</a:t>
                </a:r>
                <a:endParaRPr lang="en-GB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D114C69-E8F9-8699-7757-3012F70E9FAD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ADADA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D38CCC6-167B-E9B8-0C81-B7D7F06B4D94}"/>
                </a:ext>
              </a:extLst>
            </p:cNvPr>
            <p:cNvGrpSpPr/>
            <p:nvPr/>
          </p:nvGrpSpPr>
          <p:grpSpPr>
            <a:xfrm>
              <a:off x="210578" y="183874"/>
              <a:ext cx="6436844" cy="2262413"/>
              <a:chOff x="210578" y="183874"/>
              <a:chExt cx="6436844" cy="2262413"/>
            </a:xfrm>
          </p:grpSpPr>
          <p:sp>
            <p:nvSpPr>
              <p:cNvPr id="4" name="Freeform 72">
                <a:extLst>
                  <a:ext uri="{FF2B5EF4-FFF2-40B4-BE49-F238E27FC236}">
                    <a16:creationId xmlns:a16="http://schemas.microsoft.com/office/drawing/2014/main" id="{18BF3C1B-1EAA-4F10-6545-D167DC903A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578" y="183874"/>
                <a:ext cx="4205641" cy="2258568"/>
              </a:xfrm>
              <a:custGeom>
                <a:avLst/>
                <a:gdLst>
                  <a:gd name="T0" fmla="*/ 7607 w 7645"/>
                  <a:gd name="T1" fmla="*/ 977 h 4080"/>
                  <a:gd name="T2" fmla="*/ 7607 w 7645"/>
                  <a:gd name="T3" fmla="*/ 977 h 4080"/>
                  <a:gd name="T4" fmla="*/ 6878 w 7645"/>
                  <a:gd name="T5" fmla="*/ 269 h 4080"/>
                  <a:gd name="T6" fmla="*/ 6878 w 7645"/>
                  <a:gd name="T7" fmla="*/ 269 h 4080"/>
                  <a:gd name="T8" fmla="*/ 5865 w 7645"/>
                  <a:gd name="T9" fmla="*/ 0 h 4080"/>
                  <a:gd name="T10" fmla="*/ 5865 w 7645"/>
                  <a:gd name="T11" fmla="*/ 0 h 4080"/>
                  <a:gd name="T12" fmla="*/ 3825 w 7645"/>
                  <a:gd name="T13" fmla="*/ 2039 h 4080"/>
                  <a:gd name="T14" fmla="*/ 3825 w 7645"/>
                  <a:gd name="T15" fmla="*/ 2039 h 4080"/>
                  <a:gd name="T16" fmla="*/ 2040 w 7645"/>
                  <a:gd name="T17" fmla="*/ 3825 h 4080"/>
                  <a:gd name="T18" fmla="*/ 2040 w 7645"/>
                  <a:gd name="T19" fmla="*/ 3825 h 4080"/>
                  <a:gd name="T20" fmla="*/ 255 w 7645"/>
                  <a:gd name="T21" fmla="*/ 2039 h 4080"/>
                  <a:gd name="T22" fmla="*/ 255 w 7645"/>
                  <a:gd name="T23" fmla="*/ 2039 h 4080"/>
                  <a:gd name="T24" fmla="*/ 2040 w 7645"/>
                  <a:gd name="T25" fmla="*/ 255 h 4080"/>
                  <a:gd name="T26" fmla="*/ 2040 w 7645"/>
                  <a:gd name="T27" fmla="*/ 255 h 4080"/>
                  <a:gd name="T28" fmla="*/ 2927 w 7645"/>
                  <a:gd name="T29" fmla="*/ 490 h 4080"/>
                  <a:gd name="T30" fmla="*/ 2927 w 7645"/>
                  <a:gd name="T31" fmla="*/ 490 h 4080"/>
                  <a:gd name="T32" fmla="*/ 3564 w 7645"/>
                  <a:gd name="T33" fmla="*/ 1109 h 4080"/>
                  <a:gd name="T34" fmla="*/ 3564 w 7645"/>
                  <a:gd name="T35" fmla="*/ 1109 h 4080"/>
                  <a:gd name="T36" fmla="*/ 3739 w 7645"/>
                  <a:gd name="T37" fmla="*/ 1152 h 4080"/>
                  <a:gd name="T38" fmla="*/ 3739 w 7645"/>
                  <a:gd name="T39" fmla="*/ 1152 h 4080"/>
                  <a:gd name="T40" fmla="*/ 3782 w 7645"/>
                  <a:gd name="T41" fmla="*/ 977 h 4080"/>
                  <a:gd name="T42" fmla="*/ 3782 w 7645"/>
                  <a:gd name="T43" fmla="*/ 977 h 4080"/>
                  <a:gd name="T44" fmla="*/ 3053 w 7645"/>
                  <a:gd name="T45" fmla="*/ 269 h 4080"/>
                  <a:gd name="T46" fmla="*/ 3053 w 7645"/>
                  <a:gd name="T47" fmla="*/ 269 h 4080"/>
                  <a:gd name="T48" fmla="*/ 2040 w 7645"/>
                  <a:gd name="T49" fmla="*/ 0 h 4080"/>
                  <a:gd name="T50" fmla="*/ 2040 w 7645"/>
                  <a:gd name="T51" fmla="*/ 0 h 4080"/>
                  <a:gd name="T52" fmla="*/ 0 w 7645"/>
                  <a:gd name="T53" fmla="*/ 2039 h 4080"/>
                  <a:gd name="T54" fmla="*/ 0 w 7645"/>
                  <a:gd name="T55" fmla="*/ 2039 h 4080"/>
                  <a:gd name="T56" fmla="*/ 2040 w 7645"/>
                  <a:gd name="T57" fmla="*/ 4079 h 4080"/>
                  <a:gd name="T58" fmla="*/ 2040 w 7645"/>
                  <a:gd name="T59" fmla="*/ 4079 h 4080"/>
                  <a:gd name="T60" fmla="*/ 4080 w 7645"/>
                  <a:gd name="T61" fmla="*/ 2039 h 4080"/>
                  <a:gd name="T62" fmla="*/ 4080 w 7645"/>
                  <a:gd name="T63" fmla="*/ 2039 h 4080"/>
                  <a:gd name="T64" fmla="*/ 5865 w 7645"/>
                  <a:gd name="T65" fmla="*/ 255 h 4080"/>
                  <a:gd name="T66" fmla="*/ 5865 w 7645"/>
                  <a:gd name="T67" fmla="*/ 255 h 4080"/>
                  <a:gd name="T68" fmla="*/ 6751 w 7645"/>
                  <a:gd name="T69" fmla="*/ 490 h 4080"/>
                  <a:gd name="T70" fmla="*/ 6751 w 7645"/>
                  <a:gd name="T71" fmla="*/ 490 h 4080"/>
                  <a:gd name="T72" fmla="*/ 7389 w 7645"/>
                  <a:gd name="T73" fmla="*/ 1109 h 4080"/>
                  <a:gd name="T74" fmla="*/ 7389 w 7645"/>
                  <a:gd name="T75" fmla="*/ 1109 h 4080"/>
                  <a:gd name="T76" fmla="*/ 7565 w 7645"/>
                  <a:gd name="T77" fmla="*/ 1152 h 4080"/>
                  <a:gd name="T78" fmla="*/ 7565 w 7645"/>
                  <a:gd name="T79" fmla="*/ 1152 h 4080"/>
                  <a:gd name="T80" fmla="*/ 7607 w 7645"/>
                  <a:gd name="T81" fmla="*/ 977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5" h="4080">
                    <a:moveTo>
                      <a:pt x="7607" y="977"/>
                    </a:moveTo>
                    <a:lnTo>
                      <a:pt x="7607" y="977"/>
                    </a:lnTo>
                    <a:cubicBezTo>
                      <a:pt x="7428" y="685"/>
                      <a:pt x="7176" y="440"/>
                      <a:pt x="6878" y="269"/>
                    </a:cubicBezTo>
                    <a:lnTo>
                      <a:pt x="6878" y="269"/>
                    </a:lnTo>
                    <a:cubicBezTo>
                      <a:pt x="6572" y="93"/>
                      <a:pt x="6221" y="0"/>
                      <a:pt x="5865" y="0"/>
                    </a:cubicBezTo>
                    <a:lnTo>
                      <a:pt x="5865" y="0"/>
                    </a:lnTo>
                    <a:cubicBezTo>
                      <a:pt x="4741" y="0"/>
                      <a:pt x="3825" y="915"/>
                      <a:pt x="3825" y="2039"/>
                    </a:cubicBezTo>
                    <a:lnTo>
                      <a:pt x="3825" y="2039"/>
                    </a:lnTo>
                    <a:cubicBezTo>
                      <a:pt x="3825" y="3024"/>
                      <a:pt x="3025" y="3825"/>
                      <a:pt x="2040" y="3825"/>
                    </a:cubicBezTo>
                    <a:lnTo>
                      <a:pt x="2040" y="3825"/>
                    </a:lnTo>
                    <a:cubicBezTo>
                      <a:pt x="1056" y="3825"/>
                      <a:pt x="255" y="3024"/>
                      <a:pt x="255" y="2039"/>
                    </a:cubicBezTo>
                    <a:lnTo>
                      <a:pt x="255" y="2039"/>
                    </a:lnTo>
                    <a:cubicBezTo>
                      <a:pt x="255" y="1055"/>
                      <a:pt x="1056" y="255"/>
                      <a:pt x="2040" y="255"/>
                    </a:cubicBezTo>
                    <a:lnTo>
                      <a:pt x="2040" y="255"/>
                    </a:lnTo>
                    <a:cubicBezTo>
                      <a:pt x="2352" y="255"/>
                      <a:pt x="2658" y="336"/>
                      <a:pt x="2927" y="490"/>
                    </a:cubicBezTo>
                    <a:lnTo>
                      <a:pt x="2927" y="490"/>
                    </a:lnTo>
                    <a:cubicBezTo>
                      <a:pt x="3187" y="639"/>
                      <a:pt x="3407" y="854"/>
                      <a:pt x="3564" y="1109"/>
                    </a:cubicBezTo>
                    <a:lnTo>
                      <a:pt x="3564" y="1109"/>
                    </a:lnTo>
                    <a:cubicBezTo>
                      <a:pt x="3601" y="1169"/>
                      <a:pt x="3679" y="1188"/>
                      <a:pt x="3739" y="1152"/>
                    </a:cubicBezTo>
                    <a:lnTo>
                      <a:pt x="3739" y="1152"/>
                    </a:lnTo>
                    <a:cubicBezTo>
                      <a:pt x="3799" y="1115"/>
                      <a:pt x="3818" y="1037"/>
                      <a:pt x="3782" y="977"/>
                    </a:cubicBezTo>
                    <a:lnTo>
                      <a:pt x="3782" y="977"/>
                    </a:lnTo>
                    <a:cubicBezTo>
                      <a:pt x="3603" y="685"/>
                      <a:pt x="3351" y="440"/>
                      <a:pt x="3053" y="269"/>
                    </a:cubicBezTo>
                    <a:lnTo>
                      <a:pt x="3053" y="269"/>
                    </a:lnTo>
                    <a:cubicBezTo>
                      <a:pt x="2746" y="93"/>
                      <a:pt x="2396" y="0"/>
                      <a:pt x="2040" y="0"/>
                    </a:cubicBezTo>
                    <a:lnTo>
                      <a:pt x="2040" y="0"/>
                    </a:lnTo>
                    <a:cubicBezTo>
                      <a:pt x="915" y="0"/>
                      <a:pt x="0" y="915"/>
                      <a:pt x="0" y="2039"/>
                    </a:cubicBezTo>
                    <a:lnTo>
                      <a:pt x="0" y="2039"/>
                    </a:lnTo>
                    <a:cubicBezTo>
                      <a:pt x="0" y="3164"/>
                      <a:pt x="915" y="4079"/>
                      <a:pt x="2040" y="4079"/>
                    </a:cubicBezTo>
                    <a:lnTo>
                      <a:pt x="2040" y="4079"/>
                    </a:lnTo>
                    <a:cubicBezTo>
                      <a:pt x="3165" y="4079"/>
                      <a:pt x="4080" y="3164"/>
                      <a:pt x="4080" y="2039"/>
                    </a:cubicBezTo>
                    <a:lnTo>
                      <a:pt x="4080" y="2039"/>
                    </a:lnTo>
                    <a:cubicBezTo>
                      <a:pt x="4080" y="1055"/>
                      <a:pt x="4881" y="255"/>
                      <a:pt x="5865" y="255"/>
                    </a:cubicBezTo>
                    <a:lnTo>
                      <a:pt x="5865" y="255"/>
                    </a:lnTo>
                    <a:cubicBezTo>
                      <a:pt x="6177" y="255"/>
                      <a:pt x="6483" y="336"/>
                      <a:pt x="6751" y="490"/>
                    </a:cubicBezTo>
                    <a:lnTo>
                      <a:pt x="6751" y="490"/>
                    </a:lnTo>
                    <a:cubicBezTo>
                      <a:pt x="7012" y="639"/>
                      <a:pt x="7233" y="854"/>
                      <a:pt x="7389" y="1109"/>
                    </a:cubicBezTo>
                    <a:lnTo>
                      <a:pt x="7389" y="1109"/>
                    </a:lnTo>
                    <a:cubicBezTo>
                      <a:pt x="7426" y="1169"/>
                      <a:pt x="7505" y="1188"/>
                      <a:pt x="7565" y="1152"/>
                    </a:cubicBezTo>
                    <a:lnTo>
                      <a:pt x="7565" y="1152"/>
                    </a:lnTo>
                    <a:cubicBezTo>
                      <a:pt x="7625" y="1115"/>
                      <a:pt x="7644" y="1037"/>
                      <a:pt x="7607" y="977"/>
                    </a:cubicBezTo>
                  </a:path>
                </a:pathLst>
              </a:custGeom>
              <a:solidFill>
                <a:srgbClr val="258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801" dirty="0"/>
              </a:p>
            </p:txBody>
          </p:sp>
          <p:sp>
            <p:nvSpPr>
              <p:cNvPr id="5" name="Freeform 74">
                <a:extLst>
                  <a:ext uri="{FF2B5EF4-FFF2-40B4-BE49-F238E27FC236}">
                    <a16:creationId xmlns:a16="http://schemas.microsoft.com/office/drawing/2014/main" id="{6BA5902F-EA85-130B-5A77-4720E0CBEB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244" y="183874"/>
                <a:ext cx="4199178" cy="2262413"/>
              </a:xfrm>
              <a:custGeom>
                <a:avLst/>
                <a:gdLst>
                  <a:gd name="T0" fmla="*/ 5603 w 7644"/>
                  <a:gd name="T1" fmla="*/ 4079 h 4080"/>
                  <a:gd name="T2" fmla="*/ 5603 w 7644"/>
                  <a:gd name="T3" fmla="*/ 4079 h 4080"/>
                  <a:gd name="T4" fmla="*/ 4590 w 7644"/>
                  <a:gd name="T5" fmla="*/ 3810 h 4080"/>
                  <a:gd name="T6" fmla="*/ 4590 w 7644"/>
                  <a:gd name="T7" fmla="*/ 3810 h 4080"/>
                  <a:gd name="T8" fmla="*/ 3861 w 7644"/>
                  <a:gd name="T9" fmla="*/ 3102 h 4080"/>
                  <a:gd name="T10" fmla="*/ 3861 w 7644"/>
                  <a:gd name="T11" fmla="*/ 3102 h 4080"/>
                  <a:gd name="T12" fmla="*/ 3904 w 7644"/>
                  <a:gd name="T13" fmla="*/ 2927 h 4080"/>
                  <a:gd name="T14" fmla="*/ 3904 w 7644"/>
                  <a:gd name="T15" fmla="*/ 2927 h 4080"/>
                  <a:gd name="T16" fmla="*/ 4079 w 7644"/>
                  <a:gd name="T17" fmla="*/ 2969 h 4080"/>
                  <a:gd name="T18" fmla="*/ 4079 w 7644"/>
                  <a:gd name="T19" fmla="*/ 2969 h 4080"/>
                  <a:gd name="T20" fmla="*/ 4717 w 7644"/>
                  <a:gd name="T21" fmla="*/ 3589 h 4080"/>
                  <a:gd name="T22" fmla="*/ 4717 w 7644"/>
                  <a:gd name="T23" fmla="*/ 3589 h 4080"/>
                  <a:gd name="T24" fmla="*/ 5603 w 7644"/>
                  <a:gd name="T25" fmla="*/ 3825 h 4080"/>
                  <a:gd name="T26" fmla="*/ 5603 w 7644"/>
                  <a:gd name="T27" fmla="*/ 3825 h 4080"/>
                  <a:gd name="T28" fmla="*/ 7388 w 7644"/>
                  <a:gd name="T29" fmla="*/ 2039 h 4080"/>
                  <a:gd name="T30" fmla="*/ 7388 w 7644"/>
                  <a:gd name="T31" fmla="*/ 2039 h 4080"/>
                  <a:gd name="T32" fmla="*/ 5603 w 7644"/>
                  <a:gd name="T33" fmla="*/ 255 h 4080"/>
                  <a:gd name="T34" fmla="*/ 5603 w 7644"/>
                  <a:gd name="T35" fmla="*/ 255 h 4080"/>
                  <a:gd name="T36" fmla="*/ 3818 w 7644"/>
                  <a:gd name="T37" fmla="*/ 2039 h 4080"/>
                  <a:gd name="T38" fmla="*/ 3818 w 7644"/>
                  <a:gd name="T39" fmla="*/ 2039 h 4080"/>
                  <a:gd name="T40" fmla="*/ 1778 w 7644"/>
                  <a:gd name="T41" fmla="*/ 4079 h 4080"/>
                  <a:gd name="T42" fmla="*/ 1778 w 7644"/>
                  <a:gd name="T43" fmla="*/ 4079 h 4080"/>
                  <a:gd name="T44" fmla="*/ 765 w 7644"/>
                  <a:gd name="T45" fmla="*/ 3810 h 4080"/>
                  <a:gd name="T46" fmla="*/ 765 w 7644"/>
                  <a:gd name="T47" fmla="*/ 3810 h 4080"/>
                  <a:gd name="T48" fmla="*/ 37 w 7644"/>
                  <a:gd name="T49" fmla="*/ 3102 h 4080"/>
                  <a:gd name="T50" fmla="*/ 37 w 7644"/>
                  <a:gd name="T51" fmla="*/ 3102 h 4080"/>
                  <a:gd name="T52" fmla="*/ 79 w 7644"/>
                  <a:gd name="T53" fmla="*/ 2927 h 4080"/>
                  <a:gd name="T54" fmla="*/ 79 w 7644"/>
                  <a:gd name="T55" fmla="*/ 2927 h 4080"/>
                  <a:gd name="T56" fmla="*/ 254 w 7644"/>
                  <a:gd name="T57" fmla="*/ 2969 h 4080"/>
                  <a:gd name="T58" fmla="*/ 254 w 7644"/>
                  <a:gd name="T59" fmla="*/ 2969 h 4080"/>
                  <a:gd name="T60" fmla="*/ 892 w 7644"/>
                  <a:gd name="T61" fmla="*/ 3589 h 4080"/>
                  <a:gd name="T62" fmla="*/ 892 w 7644"/>
                  <a:gd name="T63" fmla="*/ 3589 h 4080"/>
                  <a:gd name="T64" fmla="*/ 1778 w 7644"/>
                  <a:gd name="T65" fmla="*/ 3825 h 4080"/>
                  <a:gd name="T66" fmla="*/ 1778 w 7644"/>
                  <a:gd name="T67" fmla="*/ 3825 h 4080"/>
                  <a:gd name="T68" fmla="*/ 3564 w 7644"/>
                  <a:gd name="T69" fmla="*/ 2039 h 4080"/>
                  <a:gd name="T70" fmla="*/ 3564 w 7644"/>
                  <a:gd name="T71" fmla="*/ 2039 h 4080"/>
                  <a:gd name="T72" fmla="*/ 5603 w 7644"/>
                  <a:gd name="T73" fmla="*/ 0 h 4080"/>
                  <a:gd name="T74" fmla="*/ 5603 w 7644"/>
                  <a:gd name="T75" fmla="*/ 0 h 4080"/>
                  <a:gd name="T76" fmla="*/ 7643 w 7644"/>
                  <a:gd name="T77" fmla="*/ 2039 h 4080"/>
                  <a:gd name="T78" fmla="*/ 7643 w 7644"/>
                  <a:gd name="T79" fmla="*/ 2039 h 4080"/>
                  <a:gd name="T80" fmla="*/ 5603 w 7644"/>
                  <a:gd name="T81" fmla="*/ 4079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4" h="4080">
                    <a:moveTo>
                      <a:pt x="5603" y="4079"/>
                    </a:moveTo>
                    <a:lnTo>
                      <a:pt x="5603" y="4079"/>
                    </a:lnTo>
                    <a:cubicBezTo>
                      <a:pt x="5248" y="4079"/>
                      <a:pt x="4897" y="3986"/>
                      <a:pt x="4590" y="3810"/>
                    </a:cubicBezTo>
                    <a:lnTo>
                      <a:pt x="4590" y="3810"/>
                    </a:lnTo>
                    <a:cubicBezTo>
                      <a:pt x="4293" y="3639"/>
                      <a:pt x="4041" y="3395"/>
                      <a:pt x="3861" y="3102"/>
                    </a:cubicBezTo>
                    <a:lnTo>
                      <a:pt x="3861" y="3102"/>
                    </a:lnTo>
                    <a:cubicBezTo>
                      <a:pt x="3825" y="3042"/>
                      <a:pt x="3844" y="2963"/>
                      <a:pt x="3904" y="2927"/>
                    </a:cubicBezTo>
                    <a:lnTo>
                      <a:pt x="3904" y="2927"/>
                    </a:lnTo>
                    <a:cubicBezTo>
                      <a:pt x="3964" y="2890"/>
                      <a:pt x="4042" y="2909"/>
                      <a:pt x="4079" y="2969"/>
                    </a:cubicBezTo>
                    <a:lnTo>
                      <a:pt x="4079" y="2969"/>
                    </a:lnTo>
                    <a:cubicBezTo>
                      <a:pt x="4236" y="3225"/>
                      <a:pt x="4456" y="3440"/>
                      <a:pt x="4717" y="3589"/>
                    </a:cubicBezTo>
                    <a:lnTo>
                      <a:pt x="4717" y="3589"/>
                    </a:lnTo>
                    <a:cubicBezTo>
                      <a:pt x="4985" y="3743"/>
                      <a:pt x="5292" y="3825"/>
                      <a:pt x="5603" y="3825"/>
                    </a:cubicBezTo>
                    <a:lnTo>
                      <a:pt x="5603" y="3825"/>
                    </a:lnTo>
                    <a:cubicBezTo>
                      <a:pt x="6588" y="3825"/>
                      <a:pt x="7388" y="3024"/>
                      <a:pt x="7388" y="2039"/>
                    </a:cubicBezTo>
                    <a:lnTo>
                      <a:pt x="7388" y="2039"/>
                    </a:lnTo>
                    <a:cubicBezTo>
                      <a:pt x="7388" y="1055"/>
                      <a:pt x="6588" y="255"/>
                      <a:pt x="5603" y="255"/>
                    </a:cubicBezTo>
                    <a:lnTo>
                      <a:pt x="5603" y="255"/>
                    </a:lnTo>
                    <a:cubicBezTo>
                      <a:pt x="4619" y="255"/>
                      <a:pt x="3818" y="1055"/>
                      <a:pt x="3818" y="2039"/>
                    </a:cubicBezTo>
                    <a:lnTo>
                      <a:pt x="3818" y="2039"/>
                    </a:lnTo>
                    <a:cubicBezTo>
                      <a:pt x="3818" y="3164"/>
                      <a:pt x="2903" y="4079"/>
                      <a:pt x="1778" y="4079"/>
                    </a:cubicBezTo>
                    <a:lnTo>
                      <a:pt x="1778" y="4079"/>
                    </a:lnTo>
                    <a:cubicBezTo>
                      <a:pt x="1422" y="4079"/>
                      <a:pt x="1072" y="3986"/>
                      <a:pt x="765" y="3810"/>
                    </a:cubicBezTo>
                    <a:lnTo>
                      <a:pt x="765" y="3810"/>
                    </a:lnTo>
                    <a:cubicBezTo>
                      <a:pt x="467" y="3639"/>
                      <a:pt x="215" y="3395"/>
                      <a:pt x="37" y="3102"/>
                    </a:cubicBezTo>
                    <a:lnTo>
                      <a:pt x="37" y="3102"/>
                    </a:lnTo>
                    <a:cubicBezTo>
                      <a:pt x="0" y="3042"/>
                      <a:pt x="19" y="2963"/>
                      <a:pt x="79" y="2927"/>
                    </a:cubicBezTo>
                    <a:lnTo>
                      <a:pt x="79" y="2927"/>
                    </a:lnTo>
                    <a:cubicBezTo>
                      <a:pt x="139" y="2890"/>
                      <a:pt x="217" y="2909"/>
                      <a:pt x="254" y="2969"/>
                    </a:cubicBezTo>
                    <a:lnTo>
                      <a:pt x="254" y="2969"/>
                    </a:lnTo>
                    <a:cubicBezTo>
                      <a:pt x="410" y="3225"/>
                      <a:pt x="631" y="3440"/>
                      <a:pt x="892" y="3589"/>
                    </a:cubicBezTo>
                    <a:lnTo>
                      <a:pt x="892" y="3589"/>
                    </a:lnTo>
                    <a:cubicBezTo>
                      <a:pt x="1160" y="3743"/>
                      <a:pt x="1467" y="3825"/>
                      <a:pt x="1778" y="3825"/>
                    </a:cubicBezTo>
                    <a:lnTo>
                      <a:pt x="1778" y="3825"/>
                    </a:lnTo>
                    <a:cubicBezTo>
                      <a:pt x="2762" y="3825"/>
                      <a:pt x="3564" y="3024"/>
                      <a:pt x="3564" y="2039"/>
                    </a:cubicBezTo>
                    <a:lnTo>
                      <a:pt x="3564" y="2039"/>
                    </a:lnTo>
                    <a:cubicBezTo>
                      <a:pt x="3564" y="915"/>
                      <a:pt x="4478" y="0"/>
                      <a:pt x="5603" y="0"/>
                    </a:cubicBezTo>
                    <a:lnTo>
                      <a:pt x="5603" y="0"/>
                    </a:lnTo>
                    <a:cubicBezTo>
                      <a:pt x="6728" y="0"/>
                      <a:pt x="7643" y="915"/>
                      <a:pt x="7643" y="2039"/>
                    </a:cubicBezTo>
                    <a:lnTo>
                      <a:pt x="7643" y="2039"/>
                    </a:lnTo>
                    <a:cubicBezTo>
                      <a:pt x="7643" y="3164"/>
                      <a:pt x="6728" y="4079"/>
                      <a:pt x="5603" y="4079"/>
                    </a:cubicBezTo>
                  </a:path>
                </a:pathLst>
              </a:custGeom>
              <a:solidFill>
                <a:srgbClr val="2585C2"/>
              </a:solidFill>
              <a:ln>
                <a:solidFill>
                  <a:srgbClr val="2585C2"/>
                </a:solidFill>
              </a:ln>
              <a:effectLst/>
            </p:spPr>
            <p:txBody>
              <a:bodyPr wrap="none" anchor="ctr"/>
              <a:lstStyle/>
              <a:p>
                <a:endParaRPr lang="en-US" sz="1801"/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010C92DD-5227-892E-49A4-542B2DA7B034}"/>
                  </a:ext>
                </a:extLst>
              </p:cNvPr>
              <p:cNvGrpSpPr/>
              <p:nvPr/>
            </p:nvGrpSpPr>
            <p:grpSpPr>
              <a:xfrm>
                <a:off x="433298" y="405661"/>
                <a:ext cx="1792224" cy="1792224"/>
                <a:chOff x="1433852" y="1700836"/>
                <a:chExt cx="2823923" cy="2823924"/>
              </a:xfrm>
            </p:grpSpPr>
            <p:sp>
              <p:nvSpPr>
                <p:cNvPr id="15" name="Ovaal 2">
                  <a:extLst>
                    <a:ext uri="{FF2B5EF4-FFF2-40B4-BE49-F238E27FC236}">
                      <a16:creationId xmlns:a16="http://schemas.microsoft.com/office/drawing/2014/main" id="{49DB8888-738B-25EF-02C1-0A370F84EE7E}"/>
                    </a:ext>
                  </a:extLst>
                </p:cNvPr>
                <p:cNvSpPr/>
                <p:nvPr/>
              </p:nvSpPr>
              <p:spPr>
                <a:xfrm>
                  <a:off x="1433852" y="1700836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6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C9B026D6-8A4A-DB6E-1408-2FEDD449B6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99791" y="1805365"/>
                  <a:ext cx="2669717" cy="2651760"/>
                </a:xfrm>
                <a:prstGeom prst="ellipse">
                  <a:avLst/>
                </a:prstGeom>
              </p:spPr>
            </p:pic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590AE1B-B247-00E5-EC13-81CC33C1B01E}"/>
                  </a:ext>
                </a:extLst>
              </p:cNvPr>
              <p:cNvGrpSpPr/>
              <p:nvPr/>
            </p:nvGrpSpPr>
            <p:grpSpPr>
              <a:xfrm>
                <a:off x="2448243" y="405661"/>
                <a:ext cx="1961509" cy="1805981"/>
                <a:chOff x="2448243" y="405661"/>
                <a:chExt cx="1961509" cy="1805981"/>
              </a:xfrm>
            </p:grpSpPr>
            <p:sp>
              <p:nvSpPr>
                <p:cNvPr id="12" name="Ovaal 41">
                  <a:extLst>
                    <a:ext uri="{FF2B5EF4-FFF2-40B4-BE49-F238E27FC236}">
                      <a16:creationId xmlns:a16="http://schemas.microsoft.com/office/drawing/2014/main" id="{EE63E888-F965-15CD-90C9-F25B139A5204}"/>
                    </a:ext>
                  </a:extLst>
                </p:cNvPr>
                <p:cNvSpPr/>
                <p:nvPr/>
              </p:nvSpPr>
              <p:spPr>
                <a:xfrm>
                  <a:off x="2531052" y="405661"/>
                  <a:ext cx="1795893" cy="1805981"/>
                </a:xfrm>
                <a:prstGeom prst="ellipse">
                  <a:avLst/>
                </a:prstGeom>
                <a:solidFill>
                  <a:srgbClr val="20C59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br>
                    <a:rPr lang="en-GB" sz="1801" dirty="0">
                      <a:solidFill>
                        <a:srgbClr val="000000"/>
                      </a:solidFill>
                      <a:latin typeface="Verdana" panose="020B0604030504040204" pitchFamily="34" charset="0"/>
                    </a:rPr>
                  </a:br>
                  <a:endParaRPr lang="nl-BE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C899892-9B6B-9466-E4DB-C4DABE03A2E1}"/>
                    </a:ext>
                  </a:extLst>
                </p:cNvPr>
                <p:cNvSpPr txBox="1"/>
                <p:nvPr/>
              </p:nvSpPr>
              <p:spPr>
                <a:xfrm>
                  <a:off x="2448243" y="982123"/>
                  <a:ext cx="1961509" cy="8925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300" b="1" dirty="0">
                      <a:solidFill>
                        <a:schemeClr val="bg1"/>
                      </a:solidFill>
                      <a:latin typeface="Verdana" panose="020B0604030504040204" pitchFamily="34" charset="0"/>
                    </a:rPr>
                    <a:t>TAKE ACTION </a:t>
                  </a:r>
                  <a:br>
                    <a:rPr lang="en-GB" sz="1300" b="1" dirty="0">
                      <a:solidFill>
                        <a:schemeClr val="bg1"/>
                      </a:solidFill>
                      <a:latin typeface="Verdana" panose="020B0604030504040204" pitchFamily="34" charset="0"/>
                    </a:rPr>
                  </a:br>
                  <a:r>
                    <a:rPr lang="en-GB" sz="1300" b="1" dirty="0">
                      <a:solidFill>
                        <a:schemeClr val="bg1"/>
                      </a:solidFill>
                      <a:latin typeface="Verdana" panose="020B0604030504040204" pitchFamily="34" charset="0"/>
                    </a:rPr>
                    <a:t>TO BE </a:t>
                  </a:r>
                  <a:br>
                    <a:rPr lang="en-GB" sz="1300" b="1" dirty="0">
                      <a:solidFill>
                        <a:schemeClr val="bg1"/>
                      </a:solidFill>
                      <a:latin typeface="Verdana" panose="020B0604030504040204" pitchFamily="34" charset="0"/>
                    </a:rPr>
                  </a:br>
                  <a:r>
                    <a:rPr lang="en-GB" sz="1300" b="1" dirty="0">
                      <a:solidFill>
                        <a:schemeClr val="bg1"/>
                      </a:solidFill>
                      <a:latin typeface="Verdana" panose="020B0604030504040204" pitchFamily="34" charset="0"/>
                    </a:rPr>
                    <a:t>A HEALTHY </a:t>
                  </a:r>
                  <a:br>
                    <a:rPr lang="en-GB" sz="1300" b="1" dirty="0">
                      <a:solidFill>
                        <a:schemeClr val="bg1"/>
                      </a:solidFill>
                      <a:latin typeface="Verdana" panose="020B0604030504040204" pitchFamily="34" charset="0"/>
                    </a:rPr>
                  </a:br>
                  <a:r>
                    <a:rPr lang="en-GB" sz="1300" b="1" dirty="0">
                      <a:solidFill>
                        <a:schemeClr val="bg1"/>
                      </a:solidFill>
                      <a:latin typeface="Verdana" panose="020B0604030504040204" pitchFamily="34" charset="0"/>
                    </a:rPr>
                    <a:t>BODY WEIGHT</a:t>
                  </a:r>
                  <a:endParaRPr lang="en-GB" sz="1300" b="1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14" name="Picture 13" descr="Icon&#10;&#10;Description automatically generated">
                  <a:extLst>
                    <a:ext uri="{FF2B5EF4-FFF2-40B4-BE49-F238E27FC236}">
                      <a16:creationId xmlns:a16="http://schemas.microsoft.com/office/drawing/2014/main" id="{8DFC0331-09A2-0EA5-BCB1-AB726EB942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69547" y="432048"/>
                  <a:ext cx="548640" cy="548640"/>
                </a:xfrm>
                <a:prstGeom prst="rect">
                  <a:avLst/>
                </a:prstGeom>
              </p:spPr>
            </p:pic>
          </p:grp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EDF9821-50D4-9E6A-9F0A-3EE83B8D82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9284" t="19305" r="14595" b="11463"/>
              <a:stretch/>
            </p:blipFill>
            <p:spPr>
              <a:xfrm>
                <a:off x="4615855" y="405661"/>
                <a:ext cx="1827452" cy="1828800"/>
              </a:xfrm>
              <a:prstGeom prst="ellipse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3BE787C-47DC-7F37-F448-749E1C7EF3A0}"/>
                </a:ext>
              </a:extLst>
            </p:cNvPr>
            <p:cNvGrpSpPr/>
            <p:nvPr/>
          </p:nvGrpSpPr>
          <p:grpSpPr>
            <a:xfrm>
              <a:off x="-4101" y="9133194"/>
              <a:ext cx="6879926" cy="909764"/>
              <a:chOff x="-4101" y="9133194"/>
              <a:chExt cx="6879926" cy="909764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C4D10763-3FBA-C049-57F8-FDF654A3EAB5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487456E-EBD2-9444-EAC9-30E30578E8B6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D46144A-C4FC-6B96-1E0D-D3FEEED721B5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0C595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20C595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20C595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20C595"/>
                      </a:solidFill>
                    </a:rPr>
                    <a:t>© </a:t>
                  </a:r>
                  <a:r>
                    <a:rPr lang="en-GB" sz="1200" b="1" dirty="0">
                      <a:solidFill>
                        <a:srgbClr val="20C595"/>
                      </a:solidFill>
                      <a:effectLst/>
                    </a:rPr>
                    <a:t>campaign was initiated by EONS and is run in association </a:t>
                  </a:r>
                  <a:br>
                    <a:rPr lang="en-GB" sz="1200" b="1" dirty="0">
                      <a:solidFill>
                        <a:srgbClr val="20C595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20C595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20C595"/>
                      </a:solidFill>
                      <a:cs typeface="Aharoni"/>
                    </a:rPr>
                    <a:t>More info</a:t>
                  </a:r>
                  <a:r>
                    <a:rPr lang="nl-BE" sz="1200" b="1" dirty="0">
                      <a:solidFill>
                        <a:srgbClr val="20C595"/>
                      </a:solidFill>
                      <a:cs typeface="Aharoni"/>
                    </a:rPr>
                    <a:t>: www.cancernurse.eu/</a:t>
                  </a:r>
                  <a:r>
                    <a:rPr lang="cs-CZ" sz="1200" b="1" dirty="0">
                      <a:solidFill>
                        <a:srgbClr val="20C595"/>
                      </a:solidFill>
                      <a:cs typeface="Aharoni"/>
                    </a:rPr>
                    <a:t>prev</a:t>
                  </a:r>
                  <a:r>
                    <a:rPr lang="en-US" sz="1200" b="1" dirty="0">
                      <a:solidFill>
                        <a:srgbClr val="20C595"/>
                      </a:solidFill>
                      <a:cs typeface="Aharoni"/>
                    </a:rPr>
                    <a:t>can</a:t>
                  </a:r>
                  <a:br>
                    <a:rPr lang="nl-BE" sz="1200" b="1" dirty="0"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8F7A250B-2605-A998-FF31-C3D46E930A11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6" name="Ovaal 2">
                    <a:extLst>
                      <a:ext uri="{FF2B5EF4-FFF2-40B4-BE49-F238E27FC236}">
                        <a16:creationId xmlns:a16="http://schemas.microsoft.com/office/drawing/2014/main" id="{A73762A0-2E4A-BF3C-46EC-BC9345CFF76E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27" name="Picture 2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9CCE3654-F72B-B107-45CD-009E84F7E58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7A416267-C020-57B3-AFB3-BD2BA43D5B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12716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345FF852-FF96-00B0-3216-94544F543E99}"/>
              </a:ext>
            </a:extLst>
          </p:cNvPr>
          <p:cNvGrpSpPr/>
          <p:nvPr/>
        </p:nvGrpSpPr>
        <p:grpSpPr>
          <a:xfrm>
            <a:off x="-4101" y="0"/>
            <a:ext cx="6900037" cy="10042958"/>
            <a:chOff x="-4101" y="0"/>
            <a:chExt cx="6900037" cy="10042958"/>
          </a:xfrm>
        </p:grpSpPr>
        <p:pic>
          <p:nvPicPr>
            <p:cNvPr id="5" name="Picture 4" descr="Doctor holding person's hands">
              <a:extLst>
                <a:ext uri="{FF2B5EF4-FFF2-40B4-BE49-F238E27FC236}">
                  <a16:creationId xmlns:a16="http://schemas.microsoft.com/office/drawing/2014/main" id="{D53CEEEC-3205-73CD-BC98-C6F0E98506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66" r="20625"/>
            <a:stretch/>
          </p:blipFill>
          <p:spPr>
            <a:xfrm>
              <a:off x="0" y="0"/>
              <a:ext cx="6895936" cy="9906000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2CE871E-FF3C-241B-F359-774A0DA2BCA1}"/>
                </a:ext>
              </a:extLst>
            </p:cNvPr>
            <p:cNvGrpSpPr/>
            <p:nvPr/>
          </p:nvGrpSpPr>
          <p:grpSpPr>
            <a:xfrm>
              <a:off x="1679943" y="3201782"/>
              <a:ext cx="4993397" cy="4666311"/>
              <a:chOff x="1227616" y="3500466"/>
              <a:chExt cx="5610012" cy="3987475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7B6D496-E516-4A9B-8DFB-B71D41C8FFAB}"/>
                  </a:ext>
                </a:extLst>
              </p:cNvPr>
              <p:cNvSpPr/>
              <p:nvPr/>
            </p:nvSpPr>
            <p:spPr>
              <a:xfrm>
                <a:off x="1227616" y="3500466"/>
                <a:ext cx="5610012" cy="3987475"/>
              </a:xfrm>
              <a:prstGeom prst="roundRect">
                <a:avLst/>
              </a:prstGeom>
              <a:solidFill>
                <a:schemeClr val="bg1">
                  <a:alpha val="77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81BF104-7173-44C0-B01A-136F6603262A}"/>
                  </a:ext>
                </a:extLst>
              </p:cNvPr>
              <p:cNvSpPr txBox="1"/>
              <p:nvPr/>
            </p:nvSpPr>
            <p:spPr>
              <a:xfrm>
                <a:off x="1359002" y="3774086"/>
                <a:ext cx="5348934" cy="3419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400" dirty="0"/>
              </a:p>
              <a:p>
                <a:pPr algn="ctr"/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55 % of all cancers diagnosed </a:t>
                </a:r>
                <a:b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in women </a:t>
                </a:r>
                <a:b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and 24 % of those diagnosed </a:t>
                </a:r>
                <a:b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in men </a:t>
                </a:r>
                <a:b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are associated with being </a:t>
                </a:r>
                <a:b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overweight or obese. </a:t>
                </a:r>
                <a:endParaRPr lang="en-GB" sz="10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b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Be pro-active! </a:t>
                </a:r>
                <a:b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Assess, advice and support </a:t>
                </a:r>
                <a:b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weight loss among your patients!</a:t>
                </a:r>
                <a:endParaRPr lang="en-GB" sz="24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" name="Freeform 72">
              <a:extLst>
                <a:ext uri="{FF2B5EF4-FFF2-40B4-BE49-F238E27FC236}">
                  <a16:creationId xmlns:a16="http://schemas.microsoft.com/office/drawing/2014/main" id="{CA1E9838-D09C-D327-EB96-CC569590F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3" name="Freeform 74">
              <a:extLst>
                <a:ext uri="{FF2B5EF4-FFF2-40B4-BE49-F238E27FC236}">
                  <a16:creationId xmlns:a16="http://schemas.microsoft.com/office/drawing/2014/main" id="{03BEC364-6F53-DD63-5D98-CEC3E79641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44" y="183874"/>
              <a:ext cx="4199178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D1F8AD8-C972-B9FB-EC2B-477D715FBE39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D7CEB39-726F-F832-02EF-F1BA7ED76FB3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AC92C79-7250-FAD5-26B7-E9A195224BC0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F7CB5D3-7508-700C-67AC-8D3DF8F9445F}"/>
                </a:ext>
              </a:extLst>
            </p:cNvPr>
            <p:cNvGrpSpPr/>
            <p:nvPr/>
          </p:nvGrpSpPr>
          <p:grpSpPr>
            <a:xfrm>
              <a:off x="2448243" y="405661"/>
              <a:ext cx="1961509" cy="1805981"/>
              <a:chOff x="2448243" y="405661"/>
              <a:chExt cx="1961509" cy="1805981"/>
            </a:xfrm>
          </p:grpSpPr>
          <p:sp>
            <p:nvSpPr>
              <p:cNvPr id="13" name="Ovaal 41">
                <a:extLst>
                  <a:ext uri="{FF2B5EF4-FFF2-40B4-BE49-F238E27FC236}">
                    <a16:creationId xmlns:a16="http://schemas.microsoft.com/office/drawing/2014/main" id="{4708E034-EBA6-EB02-DD4E-334F372B48A8}"/>
                  </a:ext>
                </a:extLst>
              </p:cNvPr>
              <p:cNvSpPr/>
              <p:nvPr/>
            </p:nvSpPr>
            <p:spPr>
              <a:xfrm>
                <a:off x="2531052" y="405661"/>
                <a:ext cx="1795893" cy="1805981"/>
              </a:xfrm>
              <a:prstGeom prst="ellipse">
                <a:avLst/>
              </a:prstGeom>
              <a:solidFill>
                <a:srgbClr val="20C5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br>
                  <a:rPr lang="en-GB" sz="180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</a:br>
                <a:endParaRPr lang="nl-BE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ED1F62B-D534-D6A8-FABA-6D50D0A64880}"/>
                  </a:ext>
                </a:extLst>
              </p:cNvPr>
              <p:cNvSpPr txBox="1"/>
              <p:nvPr/>
            </p:nvSpPr>
            <p:spPr>
              <a:xfrm>
                <a:off x="2448243" y="982123"/>
                <a:ext cx="1961509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TAKE ACTION </a:t>
                </a:r>
                <a:b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</a:br>
                <a: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TO BE </a:t>
                </a:r>
                <a:b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</a:br>
                <a: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A HEALTHY </a:t>
                </a:r>
                <a:b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</a:br>
                <a: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BODY WEIGHT</a:t>
                </a:r>
                <a:endParaRPr lang="en-GB" sz="13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5" name="Picture 14" descr="Icon&#10;&#10;Description automatically generated">
                <a:extLst>
                  <a:ext uri="{FF2B5EF4-FFF2-40B4-BE49-F238E27FC236}">
                    <a16:creationId xmlns:a16="http://schemas.microsoft.com/office/drawing/2014/main" id="{9CFD94BA-9FB6-7E87-1A3A-4D8AB39159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32048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ADDC074-2107-3AB1-D9A7-F1423380B36F}"/>
                </a:ext>
              </a:extLst>
            </p:cNvPr>
            <p:cNvGrpSpPr/>
            <p:nvPr/>
          </p:nvGrpSpPr>
          <p:grpSpPr>
            <a:xfrm>
              <a:off x="-4101" y="9133194"/>
              <a:ext cx="6879926" cy="909764"/>
              <a:chOff x="-4101" y="9133194"/>
              <a:chExt cx="6879926" cy="909764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65BC78C8-95E7-8FEA-E9E9-96C6C298DEE0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17923B6C-2F7A-F66B-3914-658AE2DEB497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8AB6699-0D35-8D79-D5B6-570766AC7BA2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0C595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20C595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20C595"/>
                      </a:solidFill>
                    </a:rPr>
                    <a:t>PrEvCan</a:t>
                  </a:r>
                  <a:r>
                    <a:rPr lang="en-GB" sz="1200" b="1" dirty="0">
                      <a:solidFill>
                        <a:srgbClr val="20C595"/>
                      </a:solidFill>
                    </a:rPr>
                    <a:t>© </a:t>
                  </a:r>
                  <a:r>
                    <a:rPr lang="en-GB" sz="1200" b="1" dirty="0">
                      <a:solidFill>
                        <a:srgbClr val="20C595"/>
                      </a:solidFill>
                      <a:effectLst/>
                    </a:rPr>
                    <a:t>campaign was initiated by EONS and is run in association </a:t>
                  </a:r>
                  <a:br>
                    <a:rPr lang="en-GB" sz="1200" b="1" dirty="0">
                      <a:solidFill>
                        <a:srgbClr val="20C595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20C595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20C595"/>
                      </a:solidFill>
                      <a:cs typeface="Aharoni"/>
                    </a:rPr>
                    <a:t>More info</a:t>
                  </a:r>
                  <a:r>
                    <a:rPr lang="nl-BE" sz="1200" b="1" dirty="0">
                      <a:solidFill>
                        <a:srgbClr val="20C595"/>
                      </a:solidFill>
                      <a:cs typeface="Aharoni"/>
                    </a:rPr>
                    <a:t>: www.cancernurse.eu/</a:t>
                  </a:r>
                  <a:r>
                    <a:rPr lang="cs-CZ" sz="1200" b="1" dirty="0">
                      <a:solidFill>
                        <a:srgbClr val="20C595"/>
                      </a:solidFill>
                      <a:cs typeface="Aharoni"/>
                    </a:rPr>
                    <a:t>prev</a:t>
                  </a:r>
                  <a:r>
                    <a:rPr lang="en-US" sz="1200" b="1" dirty="0">
                      <a:solidFill>
                        <a:srgbClr val="20C595"/>
                      </a:solidFill>
                      <a:cs typeface="Aharoni"/>
                    </a:rPr>
                    <a:t>can</a:t>
                  </a:r>
                  <a:br>
                    <a:rPr lang="nl-BE" sz="1200" b="1" dirty="0"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4A01F852-A6A0-C738-5569-15C9ADDADD2E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4" name="Ovaal 2">
                    <a:extLst>
                      <a:ext uri="{FF2B5EF4-FFF2-40B4-BE49-F238E27FC236}">
                        <a16:creationId xmlns:a16="http://schemas.microsoft.com/office/drawing/2014/main" id="{5362DFCF-4220-4A31-320A-6B26F6CC3D7B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25" name="Picture 24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EE981600-99D6-EB84-59C7-3EA6D5E8940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E21D5ABF-9EB9-F015-05DD-FE79F321BD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4DF37B3-150B-3C30-C7A3-E0EC2D1A8D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284" t="19305" r="14595" b="11463"/>
            <a:stretch/>
          </p:blipFill>
          <p:spPr>
            <a:xfrm>
              <a:off x="4615855" y="405661"/>
              <a:ext cx="1827452" cy="182880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8823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41CF7BB2-CD37-4959-B8AB-FF7B0334993D}"/>
              </a:ext>
            </a:extLst>
          </p:cNvPr>
          <p:cNvGrpSpPr/>
          <p:nvPr/>
        </p:nvGrpSpPr>
        <p:grpSpPr>
          <a:xfrm>
            <a:off x="-7088" y="0"/>
            <a:ext cx="6882913" cy="10042958"/>
            <a:chOff x="-7088" y="0"/>
            <a:chExt cx="6882913" cy="1004295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F05A883-88DC-4A74-A7A7-CB1CB59BA54A}"/>
                </a:ext>
              </a:extLst>
            </p:cNvPr>
            <p:cNvSpPr/>
            <p:nvPr/>
          </p:nvSpPr>
          <p:spPr>
            <a:xfrm>
              <a:off x="-7088" y="14177"/>
              <a:ext cx="6872176" cy="1762814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CFA0B3D-59B1-48E8-A216-B17CE549CA43}"/>
                </a:ext>
              </a:extLst>
            </p:cNvPr>
            <p:cNvSpPr/>
            <p:nvPr/>
          </p:nvSpPr>
          <p:spPr>
            <a:xfrm>
              <a:off x="4185730" y="6987"/>
              <a:ext cx="2678733" cy="1778791"/>
            </a:xfrm>
            <a:prstGeom prst="rect">
              <a:avLst/>
            </a:prstGeom>
            <a:solidFill>
              <a:srgbClr val="ADADAD"/>
            </a:solidFill>
            <a:ln>
              <a:solidFill>
                <a:srgbClr val="ADAD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picture containing sport, player, yellow&#10;&#10;Description automatically generated">
              <a:extLst>
                <a:ext uri="{FF2B5EF4-FFF2-40B4-BE49-F238E27FC236}">
                  <a16:creationId xmlns:a16="http://schemas.microsoft.com/office/drawing/2014/main" id="{10AD624A-7036-49B5-A586-380DD4D10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93" t="2843" r="21869" b="3281"/>
            <a:stretch/>
          </p:blipFill>
          <p:spPr>
            <a:xfrm flipH="1">
              <a:off x="4202625" y="1791168"/>
              <a:ext cx="2655370" cy="8128808"/>
            </a:xfrm>
            <a:prstGeom prst="rect">
              <a:avLst/>
            </a:prstGeom>
            <a:ln>
              <a:solidFill>
                <a:srgbClr val="ADADAD"/>
              </a:solidFill>
            </a:ln>
          </p:spPr>
        </p:pic>
        <p:pic>
          <p:nvPicPr>
            <p:cNvPr id="16" name="Picture 15" descr="A picture containing standing, posing, dressed&#10;&#10;Description automatically generated">
              <a:extLst>
                <a:ext uri="{FF2B5EF4-FFF2-40B4-BE49-F238E27FC236}">
                  <a16:creationId xmlns:a16="http://schemas.microsoft.com/office/drawing/2014/main" id="{5D6567E5-D7B5-4600-954A-FA8850366D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11" b="1940"/>
            <a:stretch/>
          </p:blipFill>
          <p:spPr>
            <a:xfrm>
              <a:off x="0" y="1784180"/>
              <a:ext cx="4205641" cy="812181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2C67B8B-042F-49D6-B777-4F4B735CB7ED}"/>
                </a:ext>
              </a:extLst>
            </p:cNvPr>
            <p:cNvSpPr/>
            <p:nvPr/>
          </p:nvSpPr>
          <p:spPr>
            <a:xfrm>
              <a:off x="2778642" y="0"/>
              <a:ext cx="1426999" cy="9915503"/>
            </a:xfrm>
            <a:prstGeom prst="rect">
              <a:avLst/>
            </a:prstGeom>
            <a:gradFill flip="none" rotWithShape="1">
              <a:gsLst>
                <a:gs pos="0">
                  <a:srgbClr val="E9E9E9"/>
                </a:gs>
                <a:gs pos="100000">
                  <a:srgbClr val="ADADAD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2573198" y="4753567"/>
              <a:ext cx="3686042" cy="4083473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2256525" y="5839361"/>
              <a:ext cx="4177952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US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Customized </a:t>
              </a:r>
              <a:br>
                <a:rPr lang="en-US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message</a:t>
              </a:r>
              <a:endParaRPr lang="en-GB" sz="3200" b="1" dirty="0">
                <a:solidFill>
                  <a:srgbClr val="20C59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312E29C1-063C-879E-B5F1-542C1D46DF60}"/>
                </a:ext>
              </a:extLst>
            </p:cNvPr>
            <p:cNvSpPr/>
            <p:nvPr/>
          </p:nvSpPr>
          <p:spPr>
            <a:xfrm>
              <a:off x="642536" y="3031539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 Box 2">
              <a:extLst>
                <a:ext uri="{FF2B5EF4-FFF2-40B4-BE49-F238E27FC236}">
                  <a16:creationId xmlns:a16="http://schemas.microsoft.com/office/drawing/2014/main" id="{CD19D6DE-06EF-155D-20E8-498892D0F6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127" y="3322286"/>
              <a:ext cx="190117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34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</a:rPr>
                <a:t>Paste your photo</a:t>
              </a:r>
              <a:endParaRPr lang="en-GB" sz="3400" b="1" dirty="0">
                <a:solidFill>
                  <a:srgbClr val="20C595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8" name="Freeform 72">
              <a:extLst>
                <a:ext uri="{FF2B5EF4-FFF2-40B4-BE49-F238E27FC236}">
                  <a16:creationId xmlns:a16="http://schemas.microsoft.com/office/drawing/2014/main" id="{CA1DB7ED-36F0-E77C-A30A-E805944EC1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59" name="Freeform 74">
              <a:extLst>
                <a:ext uri="{FF2B5EF4-FFF2-40B4-BE49-F238E27FC236}">
                  <a16:creationId xmlns:a16="http://schemas.microsoft.com/office/drawing/2014/main" id="{9C6CD2E2-EFF6-576D-3787-9671C9D48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44" y="183874"/>
              <a:ext cx="4199178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690F5C83-02C5-286E-1E74-2B09ADA5E7F2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E1165F5C-EBF9-A5DC-E833-AAA042EA9BD6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E5E7FE4-99C6-3E7C-147B-B5B64796C8E4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7F2CB1C-D65E-3F85-5204-DBB96E490F46}"/>
                </a:ext>
              </a:extLst>
            </p:cNvPr>
            <p:cNvGrpSpPr/>
            <p:nvPr/>
          </p:nvGrpSpPr>
          <p:grpSpPr>
            <a:xfrm>
              <a:off x="2448243" y="405661"/>
              <a:ext cx="1961509" cy="1805981"/>
              <a:chOff x="2448243" y="405661"/>
              <a:chExt cx="1961509" cy="1805981"/>
            </a:xfrm>
          </p:grpSpPr>
          <p:sp>
            <p:nvSpPr>
              <p:cNvPr id="64" name="Ovaal 41">
                <a:extLst>
                  <a:ext uri="{FF2B5EF4-FFF2-40B4-BE49-F238E27FC236}">
                    <a16:creationId xmlns:a16="http://schemas.microsoft.com/office/drawing/2014/main" id="{E1E8B50A-D635-3259-9ECF-3EF60EB75EF9}"/>
                  </a:ext>
                </a:extLst>
              </p:cNvPr>
              <p:cNvSpPr/>
              <p:nvPr/>
            </p:nvSpPr>
            <p:spPr>
              <a:xfrm>
                <a:off x="2531052" y="405661"/>
                <a:ext cx="1795893" cy="1805981"/>
              </a:xfrm>
              <a:prstGeom prst="ellipse">
                <a:avLst/>
              </a:prstGeom>
              <a:solidFill>
                <a:srgbClr val="20C5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br>
                  <a:rPr lang="en-GB" sz="180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</a:br>
                <a:endParaRPr lang="nl-BE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B223F12-B3BD-00D4-A1C2-C3C5E163100F}"/>
                  </a:ext>
                </a:extLst>
              </p:cNvPr>
              <p:cNvSpPr txBox="1"/>
              <p:nvPr/>
            </p:nvSpPr>
            <p:spPr>
              <a:xfrm>
                <a:off x="2448243" y="982123"/>
                <a:ext cx="1961509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TAKE ACTION </a:t>
                </a:r>
                <a:b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</a:br>
                <a: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TO BE </a:t>
                </a:r>
                <a:b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</a:br>
                <a: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A HEALTHY </a:t>
                </a:r>
                <a:b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</a:br>
                <a:r>
                  <a:rPr lang="en-GB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BODY WEIGHT</a:t>
                </a:r>
                <a:endParaRPr lang="en-GB" sz="13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66" name="Picture 65" descr="Icon&#10;&#10;Description automatically generated">
                <a:extLst>
                  <a:ext uri="{FF2B5EF4-FFF2-40B4-BE49-F238E27FC236}">
                    <a16:creationId xmlns:a16="http://schemas.microsoft.com/office/drawing/2014/main" id="{2689DA88-27AC-3C17-404E-FCF3A9D076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32048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C5063888-1A3B-3CA5-8E49-2F3439CA5D35}"/>
                </a:ext>
              </a:extLst>
            </p:cNvPr>
            <p:cNvGrpSpPr/>
            <p:nvPr/>
          </p:nvGrpSpPr>
          <p:grpSpPr>
            <a:xfrm>
              <a:off x="-4101" y="9133194"/>
              <a:ext cx="6879926" cy="909764"/>
              <a:chOff x="-4101" y="9133194"/>
              <a:chExt cx="6879926" cy="909764"/>
            </a:xfrm>
          </p:grpSpPr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0A12FE96-87D1-200A-8E47-A6ECA90F292E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982F1021-F55F-0D36-DE7E-84F59BF6711B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C727B0FD-44B2-8072-B590-5D21E1790633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0C595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>
                      <a:solidFill>
                        <a:srgbClr val="20C595"/>
                      </a:solidFill>
                      <a:effectLst/>
                    </a:rPr>
                    <a:t>The PrEvCan</a:t>
                  </a:r>
                  <a:r>
                    <a:rPr lang="en-GB" sz="1200" b="1">
                      <a:solidFill>
                        <a:srgbClr val="20C595"/>
                      </a:solidFill>
                    </a:rPr>
                    <a:t>© </a:t>
                  </a:r>
                  <a:r>
                    <a:rPr lang="en-GB" sz="1200" b="1">
                      <a:solidFill>
                        <a:srgbClr val="20C595"/>
                      </a:solidFill>
                      <a:effectLst/>
                    </a:rPr>
                    <a:t>campaign was initiated by EONS and is run in association </a:t>
                  </a:r>
                  <a:br>
                    <a:rPr lang="en-GB" sz="1200" b="1" dirty="0">
                      <a:solidFill>
                        <a:srgbClr val="20C595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20C595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20C595"/>
                      </a:solidFill>
                      <a:cs typeface="Aharoni"/>
                    </a:rPr>
                    <a:t>More info</a:t>
                  </a:r>
                  <a:r>
                    <a:rPr lang="nl-BE" sz="1200" b="1" dirty="0">
                      <a:solidFill>
                        <a:srgbClr val="20C595"/>
                      </a:solidFill>
                      <a:cs typeface="Aharoni"/>
                    </a:rPr>
                    <a:t>: www.cancernurse.eu/</a:t>
                  </a:r>
                  <a:r>
                    <a:rPr lang="cs-CZ" sz="1200" b="1" dirty="0">
                      <a:solidFill>
                        <a:srgbClr val="20C595"/>
                      </a:solidFill>
                      <a:cs typeface="Aharoni"/>
                    </a:rPr>
                    <a:t>prev</a:t>
                  </a:r>
                  <a:r>
                    <a:rPr lang="en-US" sz="1200" b="1" dirty="0">
                      <a:solidFill>
                        <a:srgbClr val="20C595"/>
                      </a:solidFill>
                      <a:cs typeface="Aharoni"/>
                    </a:rPr>
                    <a:t>can</a:t>
                  </a:r>
                  <a:br>
                    <a:rPr lang="nl-BE" sz="1200" b="1" dirty="0"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A253AFE9-CE6E-5CBB-FDF4-21364272A3C5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73" name="Ovaal 2">
                    <a:extLst>
                      <a:ext uri="{FF2B5EF4-FFF2-40B4-BE49-F238E27FC236}">
                        <a16:creationId xmlns:a16="http://schemas.microsoft.com/office/drawing/2014/main" id="{474B9366-91AD-E25D-8033-D11AF9651767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74" name="Picture 73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D1E39CB3-7680-DF52-E47F-3CA16D8A41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69" name="Graphic 68">
                <a:extLst>
                  <a:ext uri="{FF2B5EF4-FFF2-40B4-BE49-F238E27FC236}">
                    <a16:creationId xmlns:a16="http://schemas.microsoft.com/office/drawing/2014/main" id="{EF30181A-D108-CD8E-CA1C-E2C1EA46B7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272C4DF7-7A56-BD89-E99F-9BFCE16F6B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9284" t="19305" r="14595" b="11463"/>
            <a:stretch/>
          </p:blipFill>
          <p:spPr>
            <a:xfrm>
              <a:off x="4615855" y="405661"/>
              <a:ext cx="1827452" cy="182880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0035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DB202FE5875745905955056904B93E" ma:contentTypeVersion="15" ma:contentTypeDescription="Create a new document." ma:contentTypeScope="" ma:versionID="0ee858d077a0dbe797ead9782c066bdd">
  <xsd:schema xmlns:xsd="http://www.w3.org/2001/XMLSchema" xmlns:xs="http://www.w3.org/2001/XMLSchema" xmlns:p="http://schemas.microsoft.com/office/2006/metadata/properties" xmlns:ns2="a55e921c-938e-4e50-85a3-020a9f358fcc" xmlns:ns3="1b4c74c1-0512-4b4c-b132-ab7851723926" targetNamespace="http://schemas.microsoft.com/office/2006/metadata/properties" ma:root="true" ma:fieldsID="c90b552824d945eecef8cc646ad6f3c8" ns2:_="" ns3:_="">
    <xsd:import namespace="a55e921c-938e-4e50-85a3-020a9f358fcc"/>
    <xsd:import namespace="1b4c74c1-0512-4b4c-b132-ab78517239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5e921c-938e-4e50-85a3-020a9f358f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7c40972-8a4f-4160-9e22-f885e5a740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4c74c1-0512-4b4c-b132-ab7851723926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f0f08df-f13e-4c5f-b2df-605d3d1bb3a0}" ma:internalName="TaxCatchAll" ma:showField="CatchAllData" ma:web="1b4c74c1-0512-4b4c-b132-ab78517239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b4c74c1-0512-4b4c-b132-ab7851723926" xsi:nil="true"/>
    <lcf76f155ced4ddcb4097134ff3c332f xmlns="a55e921c-938e-4e50-85a3-020a9f358fc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2046E0E-4EDE-4388-93DB-77A4ECB3A63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A7F1CA-E728-4886-B037-28CCDAC5C1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5e921c-938e-4e50-85a3-020a9f358fcc"/>
    <ds:schemaRef ds:uri="1b4c74c1-0512-4b4c-b132-ab78517239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6D7D5F7-8A14-47B0-9D39-BE6F7E014B9F}">
  <ds:schemaRefs>
    <ds:schemaRef ds:uri="http://schemas.microsoft.com/office/2006/metadata/properties"/>
    <ds:schemaRef ds:uri="http://schemas.microsoft.com/office/infopath/2007/PartnerControls"/>
    <ds:schemaRef ds:uri="1b4c74c1-0512-4b4c-b132-ab7851723926"/>
    <ds:schemaRef ds:uri="a55e921c-938e-4e50-85a3-020a9f358fc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626</Words>
  <Application>Microsoft Office PowerPoint</Application>
  <PresentationFormat>A4 Paper (210x297 mm)</PresentationFormat>
  <Paragraphs>82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14</cp:revision>
  <cp:lastPrinted>2021-11-01T10:57:37Z</cp:lastPrinted>
  <dcterms:created xsi:type="dcterms:W3CDTF">2021-10-31T06:37:30Z</dcterms:created>
  <dcterms:modified xsi:type="dcterms:W3CDTF">2022-11-14T18:58:07Z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0x01010097DB202FE5875745905955056904B93E</vt:lpwstr>
  </property>
  <property fmtid="{D5CDD505-2E9C-101B-9397-08002B2CF9AE}" pid="3" name="MediaServiceImageTags">
    <vt:lpwstr/>
  </property>
</Properties>
</file>